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08" r:id="rId3"/>
    <p:sldId id="257" r:id="rId4"/>
    <p:sldId id="265" r:id="rId5"/>
    <p:sldId id="266" r:id="rId6"/>
    <p:sldId id="258" r:id="rId7"/>
    <p:sldId id="297" r:id="rId8"/>
    <p:sldId id="298" r:id="rId9"/>
    <p:sldId id="280" r:id="rId10"/>
    <p:sldId id="281" r:id="rId11"/>
    <p:sldId id="284" r:id="rId12"/>
    <p:sldId id="299" r:id="rId13"/>
    <p:sldId id="301" r:id="rId14"/>
    <p:sldId id="286" r:id="rId15"/>
    <p:sldId id="288" r:id="rId16"/>
    <p:sldId id="289" r:id="rId17"/>
    <p:sldId id="302" r:id="rId18"/>
    <p:sldId id="303" r:id="rId19"/>
    <p:sldId id="304" r:id="rId20"/>
    <p:sldId id="305" r:id="rId21"/>
    <p:sldId id="306" r:id="rId22"/>
    <p:sldId id="276" r:id="rId23"/>
    <p:sldId id="307" r:id="rId24"/>
    <p:sldId id="29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B8D"/>
    <a:srgbClr val="888B91"/>
    <a:srgbClr val="DAD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424D7F-4FEC-40C9-B254-40D231E191B2}" v="2" dt="2021-05-19T23:45:34.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0A4B8-262E-4AD9-8BA0-E36A12CD445A}" type="datetimeFigureOut">
              <a:rPr lang="en-AU" smtClean="0"/>
              <a:t>20/05/2021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6B897D-A434-4F7A-811F-0E21C760BF62}" type="slidenum">
              <a:rPr lang="en-AU" smtClean="0"/>
              <a:t>‹#›</a:t>
            </a:fld>
            <a:endParaRPr lang="en-AU"/>
          </a:p>
        </p:txBody>
      </p:sp>
    </p:spTree>
    <p:extLst>
      <p:ext uri="{BB962C8B-B14F-4D97-AF65-F5344CB8AC3E}">
        <p14:creationId xmlns:p14="http://schemas.microsoft.com/office/powerpoint/2010/main" val="1292237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_with footer">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p:cNvSpPr>
            <a:spLocks noGrp="1"/>
          </p:cNvSpPr>
          <p:nvPr>
            <p:ph type="ctrTitle" hasCustomPrompt="1"/>
          </p:nvPr>
        </p:nvSpPr>
        <p:spPr>
          <a:xfrm>
            <a:off x="1524000" y="1122363"/>
            <a:ext cx="9144000" cy="2387600"/>
          </a:xfrm>
        </p:spPr>
        <p:txBody>
          <a:bodyPr anchor="b"/>
          <a:lstStyle>
            <a:lvl1pPr algn="l">
              <a:lnSpc>
                <a:spcPct val="60000"/>
              </a:lnSpc>
              <a:defRPr sz="6000">
                <a:solidFill>
                  <a:schemeClr val="bg1"/>
                </a:solidFill>
              </a:defRPr>
            </a:lvl1pPr>
          </a:lstStyle>
          <a:p>
            <a:r>
              <a:rPr lang="en-US" dirty="0"/>
              <a:t>CLICK HERE TO </a:t>
            </a:r>
            <a:br>
              <a:rPr lang="en-US" dirty="0"/>
            </a:br>
            <a:r>
              <a:rPr lang="en-US" dirty="0"/>
              <a:t>INSERT HEADING</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Tree>
    <p:extLst>
      <p:ext uri="{BB962C8B-B14F-4D97-AF65-F5344CB8AC3E}">
        <p14:creationId xmlns:p14="http://schemas.microsoft.com/office/powerpoint/2010/main" val="11820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orld-class circle_transparent">
    <p:spTree>
      <p:nvGrpSpPr>
        <p:cNvPr id="1" name=""/>
        <p:cNvGrpSpPr/>
        <p:nvPr/>
      </p:nvGrpSpPr>
      <p:grpSpPr>
        <a:xfrm>
          <a:off x="0" y="0"/>
          <a:ext cx="0" cy="0"/>
          <a:chOff x="0" y="0"/>
          <a:chExt cx="0" cy="0"/>
        </a:xfrm>
      </p:grpSpPr>
      <p:sp>
        <p:nvSpPr>
          <p:cNvPr id="6" name="Picture Placeholder 5"/>
          <p:cNvSpPr>
            <a:spLocks noGrp="1"/>
          </p:cNvSpPr>
          <p:nvPr>
            <p:ph type="pic" sz="quarter" idx="12" hasCustomPrompt="1"/>
          </p:nvPr>
        </p:nvSpPr>
        <p:spPr>
          <a:xfrm>
            <a:off x="0" y="0"/>
            <a:ext cx="12192000" cy="6858000"/>
          </a:xfrm>
        </p:spPr>
        <p:txBody>
          <a:bodyPr anchor="ctr">
            <a:normAutofit/>
          </a:bodyPr>
          <a:lstStyle>
            <a:lvl1pPr marL="0" indent="0" algn="r">
              <a:buNone/>
              <a:defRPr sz="4400"/>
            </a:lvl1pPr>
          </a:lstStyle>
          <a:p>
            <a:r>
              <a:rPr lang="en-AU" dirty="0"/>
              <a:t>Insert image here only</a:t>
            </a:r>
          </a:p>
        </p:txBody>
      </p:sp>
      <p:sp>
        <p:nvSpPr>
          <p:cNvPr id="3" name="Date Placeholder 2"/>
          <p:cNvSpPr>
            <a:spLocks noGrp="1"/>
          </p:cNvSpPr>
          <p:nvPr>
            <p:ph type="dt" sz="half" idx="10"/>
          </p:nvPr>
        </p:nvSpPr>
        <p:spPr/>
        <p:txBody>
          <a:bodyPr/>
          <a:lstStyle/>
          <a:p>
            <a:fld id="{5183F6D6-2F8C-43A2-9CCF-72F973735C96}" type="datetime1">
              <a:rPr lang="en-AU" smtClean="0"/>
              <a:t>20/05/2021</a:t>
            </a:fld>
            <a:endParaRPr lang="en-AU"/>
          </a:p>
        </p:txBody>
      </p:sp>
      <p:sp>
        <p:nvSpPr>
          <p:cNvPr id="4" name="Footer Placeholder 3"/>
          <p:cNvSpPr>
            <a:spLocks noGrp="1"/>
          </p:cNvSpPr>
          <p:nvPr>
            <p:ph type="ftr" sz="quarter" idx="11"/>
          </p:nvPr>
        </p:nvSpPr>
        <p:spPr/>
        <p:txBody>
          <a:bodyPr/>
          <a:lstStyle/>
          <a:p>
            <a:endParaRPr lang="en-AU"/>
          </a:p>
        </p:txBody>
      </p:sp>
      <p:sp>
        <p:nvSpPr>
          <p:cNvPr id="9" name="Picture Placeholder 8"/>
          <p:cNvSpPr>
            <a:spLocks noGrp="1"/>
          </p:cNvSpPr>
          <p:nvPr>
            <p:ph type="pic" sz="quarter" idx="13" hasCustomPrompt="1"/>
          </p:nvPr>
        </p:nvSpPr>
        <p:spPr>
          <a:xfrm>
            <a:off x="-226" y="0"/>
            <a:ext cx="5428569" cy="6858000"/>
          </a:xfrm>
          <a:blipFill>
            <a:blip r:embed="rId2"/>
            <a:srcRect/>
            <a:stretch>
              <a:fillRect r="-124594"/>
            </a:stretch>
          </a:blipFill>
        </p:spPr>
        <p:txBody>
          <a:bodyPr anchor="ctr"/>
          <a:lstStyle>
            <a:lvl1pPr marL="0" indent="0" algn="ctr">
              <a:buNone/>
              <a:defRPr baseline="0"/>
            </a:lvl1pPr>
          </a:lstStyle>
          <a:p>
            <a:r>
              <a:rPr lang="en-AU" dirty="0"/>
              <a:t>No image required here</a:t>
            </a:r>
          </a:p>
        </p:txBody>
      </p:sp>
      <p:sp>
        <p:nvSpPr>
          <p:cNvPr id="12" name="Text Placeholder 11"/>
          <p:cNvSpPr>
            <a:spLocks noGrp="1"/>
          </p:cNvSpPr>
          <p:nvPr>
            <p:ph type="body" sz="quarter" idx="14" hasCustomPrompt="1"/>
          </p:nvPr>
        </p:nvSpPr>
        <p:spPr>
          <a:xfrm>
            <a:off x="957263" y="1973263"/>
            <a:ext cx="3309937" cy="1393825"/>
          </a:xfrm>
        </p:spPr>
        <p:txBody>
          <a:bodyPr>
            <a:normAutofit/>
          </a:bodyPr>
          <a:lstStyle>
            <a:lvl1pPr marL="0" indent="0">
              <a:buNone/>
              <a:defRPr sz="2400"/>
            </a:lvl1pPr>
          </a:lstStyle>
          <a:p>
            <a:pPr lvl="0"/>
            <a:r>
              <a:rPr lang="en-US" dirty="0"/>
              <a:t>Insert text here</a:t>
            </a:r>
            <a:endParaRPr lang="en-AU" dirty="0"/>
          </a:p>
        </p:txBody>
      </p:sp>
    </p:spTree>
    <p:extLst>
      <p:ext uri="{BB962C8B-B14F-4D97-AF65-F5344CB8AC3E}">
        <p14:creationId xmlns:p14="http://schemas.microsoft.com/office/powerpoint/2010/main" val="9838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Side by side tex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63BBD02-9B61-4ECA-8E41-38E8998C698D}" type="datetime1">
              <a:rPr lang="en-AU" smtClean="0"/>
              <a:t>20/05/2021</a:t>
            </a:fld>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Tree>
    <p:extLst>
      <p:ext uri="{BB962C8B-B14F-4D97-AF65-F5344CB8AC3E}">
        <p14:creationId xmlns:p14="http://schemas.microsoft.com/office/powerpoint/2010/main" val="1217200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Side by side tex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8FE0314-2DB0-BA44-8637-CDCA230C32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608728"/>
            <a:ext cx="12192000" cy="4249271"/>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63BBD02-9B61-4ECA-8E41-38E8998C698D}" type="datetime1">
              <a:rPr lang="en-AU" smtClean="0"/>
              <a:t>20/05/2021</a:t>
            </a:fld>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Tree>
    <p:extLst>
      <p:ext uri="{BB962C8B-B14F-4D97-AF65-F5344CB8AC3E}">
        <p14:creationId xmlns:p14="http://schemas.microsoft.com/office/powerpoint/2010/main" val="2238779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2_Side by side tex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72EDACE-FECF-B942-9D13-6F6ABD3797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505074"/>
            <a:ext cx="12192000" cy="4352925"/>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63BBD02-9B61-4ECA-8E41-38E8998C698D}" type="datetime1">
              <a:rPr lang="en-AU" smtClean="0"/>
              <a:t>20/05/2021</a:t>
            </a:fld>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Tree>
    <p:extLst>
      <p:ext uri="{BB962C8B-B14F-4D97-AF65-F5344CB8AC3E}">
        <p14:creationId xmlns:p14="http://schemas.microsoft.com/office/powerpoint/2010/main" val="2063532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tex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10515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10515600"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63BBD02-9B61-4ECA-8E41-38E8998C698D}" type="datetime1">
              <a:rPr lang="en-AU" smtClean="0"/>
              <a:t>20/05/2021</a:t>
            </a:fld>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Tree>
    <p:extLst>
      <p:ext uri="{BB962C8B-B14F-4D97-AF65-F5344CB8AC3E}">
        <p14:creationId xmlns:p14="http://schemas.microsoft.com/office/powerpoint/2010/main" val="15141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Full tex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BA5EC88-BEAB-554A-B760-029BC639259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608728"/>
            <a:ext cx="12192000" cy="4249271"/>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10515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10515600"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63BBD02-9B61-4ECA-8E41-38E8998C698D}" type="datetime1">
              <a:rPr lang="en-AU" smtClean="0"/>
              <a:t>20/05/2021</a:t>
            </a:fld>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Tree>
    <p:extLst>
      <p:ext uri="{BB962C8B-B14F-4D97-AF65-F5344CB8AC3E}">
        <p14:creationId xmlns:p14="http://schemas.microsoft.com/office/powerpoint/2010/main" val="2486324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Full tex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B011366-5B72-0F43-AB54-A6A4B5FBCB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505074"/>
            <a:ext cx="12192000" cy="4352925"/>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10515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10515600"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63BBD02-9B61-4ECA-8E41-38E8998C698D}" type="datetime1">
              <a:rPr lang="en-AU" smtClean="0"/>
              <a:t>20/05/2021</a:t>
            </a:fld>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Tree>
    <p:extLst>
      <p:ext uri="{BB962C8B-B14F-4D97-AF65-F5344CB8AC3E}">
        <p14:creationId xmlns:p14="http://schemas.microsoft.com/office/powerpoint/2010/main" val="1163471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Full tex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2F4C2BA-7390-B142-86E4-254AD053B1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10515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10515600"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657492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Full tex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2366C3A-32DF-BE4F-BD9B-68B872FB62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10515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10515600"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331702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Full tex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59E345-7859-A44F-A2C8-AA47EC55EA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10515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10515600"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2294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8_Title Slide 1_with footer">
    <p:bg>
      <p:bgPr>
        <a:solidFill>
          <a:schemeClr val="accent3"/>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1524000" y="1122363"/>
            <a:ext cx="9144000" cy="2387600"/>
          </a:xfrm>
        </p:spPr>
        <p:txBody>
          <a:bodyPr anchor="b"/>
          <a:lstStyle>
            <a:lvl1pPr algn="l">
              <a:lnSpc>
                <a:spcPct val="60000"/>
              </a:lnSpc>
              <a:defRPr sz="6000">
                <a:solidFill>
                  <a:schemeClr val="bg1"/>
                </a:solidFill>
              </a:defRPr>
            </a:lvl1pPr>
          </a:lstStyle>
          <a:p>
            <a:r>
              <a:rPr lang="en-US" dirty="0"/>
              <a:t>CLICK HERE TO </a:t>
            </a:r>
            <a:br>
              <a:rPr lang="en-US" dirty="0"/>
            </a:br>
            <a:r>
              <a:rPr lang="en-US" dirty="0"/>
              <a:t>INSERT HEADING</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Tree>
    <p:extLst>
      <p:ext uri="{BB962C8B-B14F-4D97-AF65-F5344CB8AC3E}">
        <p14:creationId xmlns:p14="http://schemas.microsoft.com/office/powerpoint/2010/main" val="1278721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12192000" cy="6858000"/>
          </a:xfrm>
        </p:spPr>
        <p:txBody>
          <a:bodyPr anchor="ctr">
            <a:normAutofit/>
          </a:bodyPr>
          <a:lstStyle>
            <a:lvl1pPr marL="0" indent="0" algn="ctr">
              <a:buNone/>
              <a:defRPr sz="4400" baseline="0">
                <a:solidFill>
                  <a:srgbClr val="888B91"/>
                </a:solidFill>
              </a:defRPr>
            </a:lvl1pPr>
            <a:lvl3pPr marL="914400" indent="0" algn="ctr">
              <a:buFontTx/>
              <a:buNone/>
              <a:defRPr sz="4000"/>
            </a:lvl3pPr>
          </a:lstStyle>
          <a:p>
            <a:pPr lvl="0"/>
            <a:r>
              <a:rPr lang="en-AU" dirty="0"/>
              <a:t>Insert image here</a:t>
            </a:r>
          </a:p>
        </p:txBody>
      </p:sp>
      <p:sp>
        <p:nvSpPr>
          <p:cNvPr id="2" name="Date Placeholder 1"/>
          <p:cNvSpPr>
            <a:spLocks noGrp="1"/>
          </p:cNvSpPr>
          <p:nvPr>
            <p:ph type="dt" sz="half" idx="10"/>
          </p:nvPr>
        </p:nvSpPr>
        <p:spPr>
          <a:xfrm>
            <a:off x="838200" y="6356350"/>
            <a:ext cx="2743200" cy="365125"/>
          </a:xfrm>
          <a:prstGeom prst="rect">
            <a:avLst/>
          </a:prstGeom>
        </p:spPr>
        <p:txBody>
          <a:bodyPr/>
          <a:lstStyle>
            <a:lvl1pPr>
              <a:defRPr>
                <a:solidFill>
                  <a:srgbClr val="888B91"/>
                </a:solidFill>
              </a:defRPr>
            </a:lvl1pPr>
          </a:lstStyle>
          <a:p>
            <a:fld id="{29CEF14F-F89D-4EDE-9463-03E76B519DFA}" type="datetime1">
              <a:rPr lang="en-AU" smtClean="0"/>
              <a:t>20/05/2021</a:t>
            </a:fld>
            <a:endParaRPr lang="en-AU"/>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lvl1pPr>
              <a:defRPr>
                <a:solidFill>
                  <a:srgbClr val="888B91"/>
                </a:solidFill>
              </a:defRPr>
            </a:lvl1pPr>
          </a:lstStyle>
          <a:p>
            <a:endParaRPr lang="en-AU"/>
          </a:p>
        </p:txBody>
      </p:sp>
    </p:spTree>
    <p:extLst>
      <p:ext uri="{BB962C8B-B14F-4D97-AF65-F5344CB8AC3E}">
        <p14:creationId xmlns:p14="http://schemas.microsoft.com/office/powerpoint/2010/main" val="413349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1_with foot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p:cNvSpPr>
            <a:spLocks noGrp="1"/>
          </p:cNvSpPr>
          <p:nvPr>
            <p:ph type="ctrTitle" hasCustomPrompt="1"/>
          </p:nvPr>
        </p:nvSpPr>
        <p:spPr>
          <a:xfrm>
            <a:off x="1524000" y="1122363"/>
            <a:ext cx="9144000" cy="2387600"/>
          </a:xfrm>
        </p:spPr>
        <p:txBody>
          <a:bodyPr anchor="b"/>
          <a:lstStyle>
            <a:lvl1pPr algn="l">
              <a:lnSpc>
                <a:spcPct val="60000"/>
              </a:lnSpc>
              <a:defRPr sz="6000">
                <a:solidFill>
                  <a:schemeClr val="bg1"/>
                </a:solidFill>
              </a:defRPr>
            </a:lvl1pPr>
          </a:lstStyle>
          <a:p>
            <a:r>
              <a:rPr lang="en-US" dirty="0"/>
              <a:t>CLICK HERE TO </a:t>
            </a:r>
            <a:br>
              <a:rPr lang="en-US" dirty="0"/>
            </a:br>
            <a:r>
              <a:rPr lang="en-US" dirty="0"/>
              <a:t>INSERT HEADING</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Tree>
    <p:extLst>
      <p:ext uri="{BB962C8B-B14F-4D97-AF65-F5344CB8AC3E}">
        <p14:creationId xmlns:p14="http://schemas.microsoft.com/office/powerpoint/2010/main" val="238412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7_Title Slide 1_with footer">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p:cNvSpPr>
            <a:spLocks noGrp="1"/>
          </p:cNvSpPr>
          <p:nvPr>
            <p:ph type="ctrTitle" hasCustomPrompt="1"/>
          </p:nvPr>
        </p:nvSpPr>
        <p:spPr>
          <a:xfrm>
            <a:off x="1524000" y="1122363"/>
            <a:ext cx="9144000" cy="2387600"/>
          </a:xfrm>
        </p:spPr>
        <p:txBody>
          <a:bodyPr anchor="b"/>
          <a:lstStyle>
            <a:lvl1pPr algn="l">
              <a:lnSpc>
                <a:spcPct val="60000"/>
              </a:lnSpc>
              <a:defRPr sz="6000">
                <a:solidFill>
                  <a:schemeClr val="bg1"/>
                </a:solidFill>
              </a:defRPr>
            </a:lvl1pPr>
          </a:lstStyle>
          <a:p>
            <a:r>
              <a:rPr lang="en-US" dirty="0"/>
              <a:t>CLICK HERE TO </a:t>
            </a:r>
            <a:br>
              <a:rPr lang="en-US" dirty="0"/>
            </a:br>
            <a:r>
              <a:rPr lang="en-US" dirty="0"/>
              <a:t>INSERT HEADING</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Tree>
    <p:extLst>
      <p:ext uri="{BB962C8B-B14F-4D97-AF65-F5344CB8AC3E}">
        <p14:creationId xmlns:p14="http://schemas.microsoft.com/office/powerpoint/2010/main" val="168471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1_with foo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p:cNvSpPr>
            <a:spLocks noGrp="1"/>
          </p:cNvSpPr>
          <p:nvPr>
            <p:ph type="ctrTitle" hasCustomPrompt="1"/>
          </p:nvPr>
        </p:nvSpPr>
        <p:spPr>
          <a:xfrm>
            <a:off x="1524000" y="1122363"/>
            <a:ext cx="9144000" cy="2387600"/>
          </a:xfrm>
        </p:spPr>
        <p:txBody>
          <a:bodyPr anchor="b"/>
          <a:lstStyle>
            <a:lvl1pPr algn="l">
              <a:lnSpc>
                <a:spcPct val="60000"/>
              </a:lnSpc>
              <a:defRPr sz="6000">
                <a:solidFill>
                  <a:schemeClr val="bg1"/>
                </a:solidFill>
              </a:defRPr>
            </a:lvl1pPr>
          </a:lstStyle>
          <a:p>
            <a:r>
              <a:rPr lang="en-US" dirty="0"/>
              <a:t>CLICK HERE TO </a:t>
            </a:r>
            <a:br>
              <a:rPr lang="en-US" dirty="0"/>
            </a:br>
            <a:r>
              <a:rPr lang="en-US" dirty="0"/>
              <a:t>INSERT HEADING</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Tree>
    <p:extLst>
      <p:ext uri="{BB962C8B-B14F-4D97-AF65-F5344CB8AC3E}">
        <p14:creationId xmlns:p14="http://schemas.microsoft.com/office/powerpoint/2010/main" val="224734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3_Title Slide 1_with foot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l">
              <a:lnSpc>
                <a:spcPct val="60000"/>
              </a:lnSpc>
              <a:defRPr sz="6000">
                <a:solidFill>
                  <a:schemeClr val="bg1"/>
                </a:solidFill>
              </a:defRPr>
            </a:lvl1pPr>
          </a:lstStyle>
          <a:p>
            <a:r>
              <a:rPr lang="en-US" dirty="0"/>
              <a:t>CLICK HERE TO </a:t>
            </a:r>
            <a:br>
              <a:rPr lang="en-US" dirty="0"/>
            </a:br>
            <a:r>
              <a:rPr lang="en-US" dirty="0"/>
              <a:t>INSERT HEADING</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Tree>
    <p:extLst>
      <p:ext uri="{BB962C8B-B14F-4D97-AF65-F5344CB8AC3E}">
        <p14:creationId xmlns:p14="http://schemas.microsoft.com/office/powerpoint/2010/main" val="192560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World-class circle_green">
    <p:bg>
      <p:bgPr>
        <a:solidFill>
          <a:schemeClr val="accent3"/>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5601477" y="1131693"/>
            <a:ext cx="6227666" cy="2387600"/>
          </a:xfrm>
        </p:spPr>
        <p:txBody>
          <a:bodyPr anchor="b"/>
          <a:lstStyle>
            <a:lvl1pPr algn="l">
              <a:lnSpc>
                <a:spcPct val="60000"/>
              </a:lnSpc>
              <a:defRPr sz="6000">
                <a:solidFill>
                  <a:schemeClr val="bg1"/>
                </a:solidFill>
              </a:defRPr>
            </a:lvl1pPr>
          </a:lstStyle>
          <a:p>
            <a:r>
              <a:rPr lang="en-US" dirty="0"/>
              <a:t>CLICK HERE TO </a:t>
            </a:r>
            <a:br>
              <a:rPr lang="en-US" dirty="0"/>
            </a:br>
            <a:r>
              <a:rPr lang="en-US" dirty="0"/>
              <a:t>INSERT HEADING</a:t>
            </a:r>
            <a:endParaRPr lang="en-AU" dirty="0"/>
          </a:p>
        </p:txBody>
      </p:sp>
      <p:sp>
        <p:nvSpPr>
          <p:cNvPr id="3" name="Subtitle 2"/>
          <p:cNvSpPr>
            <a:spLocks noGrp="1"/>
          </p:cNvSpPr>
          <p:nvPr>
            <p:ph type="subTitle" idx="1"/>
          </p:nvPr>
        </p:nvSpPr>
        <p:spPr>
          <a:xfrm>
            <a:off x="5595258" y="3660095"/>
            <a:ext cx="6233885"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Tree>
    <p:extLst>
      <p:ext uri="{BB962C8B-B14F-4D97-AF65-F5344CB8AC3E}">
        <p14:creationId xmlns:p14="http://schemas.microsoft.com/office/powerpoint/2010/main" val="11795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World-class circle_teal">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r="54167"/>
          <a:stretch/>
        </p:blipFill>
        <p:spPr>
          <a:xfrm>
            <a:off x="0" y="0"/>
            <a:ext cx="5588000" cy="6858000"/>
          </a:xfrm>
          <a:prstGeom prst="rect">
            <a:avLst/>
          </a:prstGeom>
        </p:spPr>
      </p:pic>
      <p:sp>
        <p:nvSpPr>
          <p:cNvPr id="2" name="Title 1"/>
          <p:cNvSpPr>
            <a:spLocks noGrp="1"/>
          </p:cNvSpPr>
          <p:nvPr>
            <p:ph type="ctrTitle" hasCustomPrompt="1"/>
          </p:nvPr>
        </p:nvSpPr>
        <p:spPr>
          <a:xfrm>
            <a:off x="5601477" y="1131693"/>
            <a:ext cx="6227666" cy="2387600"/>
          </a:xfrm>
        </p:spPr>
        <p:txBody>
          <a:bodyPr anchor="b"/>
          <a:lstStyle>
            <a:lvl1pPr algn="l">
              <a:lnSpc>
                <a:spcPct val="60000"/>
              </a:lnSpc>
              <a:defRPr sz="6000">
                <a:solidFill>
                  <a:schemeClr val="bg1"/>
                </a:solidFill>
              </a:defRPr>
            </a:lvl1pPr>
          </a:lstStyle>
          <a:p>
            <a:r>
              <a:rPr lang="en-US" dirty="0"/>
              <a:t>CLICK HERE TO </a:t>
            </a:r>
            <a:br>
              <a:rPr lang="en-US" dirty="0"/>
            </a:br>
            <a:r>
              <a:rPr lang="en-US" dirty="0"/>
              <a:t>INSERT HEADING</a:t>
            </a:r>
            <a:endParaRPr lang="en-AU" dirty="0"/>
          </a:p>
        </p:txBody>
      </p:sp>
      <p:sp>
        <p:nvSpPr>
          <p:cNvPr id="3" name="Subtitle 2"/>
          <p:cNvSpPr>
            <a:spLocks noGrp="1"/>
          </p:cNvSpPr>
          <p:nvPr>
            <p:ph type="subTitle" idx="1"/>
          </p:nvPr>
        </p:nvSpPr>
        <p:spPr>
          <a:xfrm>
            <a:off x="5595258" y="3660095"/>
            <a:ext cx="6233885"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Tree>
    <p:extLst>
      <p:ext uri="{BB962C8B-B14F-4D97-AF65-F5344CB8AC3E}">
        <p14:creationId xmlns:p14="http://schemas.microsoft.com/office/powerpoint/2010/main" val="428225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World-class circle_navy">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r="54167"/>
          <a:stretch/>
        </p:blipFill>
        <p:spPr>
          <a:xfrm>
            <a:off x="0" y="0"/>
            <a:ext cx="5588000" cy="6858000"/>
          </a:xfrm>
          <a:prstGeom prst="rect">
            <a:avLst/>
          </a:prstGeom>
        </p:spPr>
      </p:pic>
      <p:sp>
        <p:nvSpPr>
          <p:cNvPr id="2" name="Title 1"/>
          <p:cNvSpPr>
            <a:spLocks noGrp="1"/>
          </p:cNvSpPr>
          <p:nvPr>
            <p:ph type="ctrTitle" hasCustomPrompt="1"/>
          </p:nvPr>
        </p:nvSpPr>
        <p:spPr>
          <a:xfrm>
            <a:off x="5601477" y="1131693"/>
            <a:ext cx="6227666" cy="2387600"/>
          </a:xfrm>
        </p:spPr>
        <p:txBody>
          <a:bodyPr anchor="b"/>
          <a:lstStyle>
            <a:lvl1pPr algn="l">
              <a:lnSpc>
                <a:spcPct val="60000"/>
              </a:lnSpc>
              <a:defRPr sz="6000">
                <a:solidFill>
                  <a:schemeClr val="bg1"/>
                </a:solidFill>
              </a:defRPr>
            </a:lvl1pPr>
          </a:lstStyle>
          <a:p>
            <a:r>
              <a:rPr lang="en-US" dirty="0"/>
              <a:t>CLICK HERE TO </a:t>
            </a:r>
            <a:br>
              <a:rPr lang="en-US" dirty="0"/>
            </a:br>
            <a:r>
              <a:rPr lang="en-US" dirty="0"/>
              <a:t>INSERT HEADING</a:t>
            </a:r>
            <a:endParaRPr lang="en-AU" dirty="0"/>
          </a:p>
        </p:txBody>
      </p:sp>
      <p:sp>
        <p:nvSpPr>
          <p:cNvPr id="3" name="Subtitle 2"/>
          <p:cNvSpPr>
            <a:spLocks noGrp="1"/>
          </p:cNvSpPr>
          <p:nvPr>
            <p:ph type="subTitle" idx="1"/>
          </p:nvPr>
        </p:nvSpPr>
        <p:spPr>
          <a:xfrm>
            <a:off x="5595258" y="3660095"/>
            <a:ext cx="6233885"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spTree>
    <p:extLst>
      <p:ext uri="{BB962C8B-B14F-4D97-AF65-F5344CB8AC3E}">
        <p14:creationId xmlns:p14="http://schemas.microsoft.com/office/powerpoint/2010/main" val="185259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888B8D"/>
                </a:solidFill>
              </a:defRPr>
            </a:lvl1pPr>
          </a:lstStyle>
          <a:p>
            <a:fld id="{5183F6D6-2F8C-43A2-9CCF-72F973735C96}" type="datetime1">
              <a:rPr lang="en-AU" smtClean="0"/>
              <a:t>20/05/2021</a:t>
            </a:fld>
            <a:endParaRPr lang="en-AU"/>
          </a:p>
        </p:txBody>
      </p:sp>
      <p:sp>
        <p:nvSpPr>
          <p:cNvPr id="8" name="Footer Placeholder 7"/>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888B8D"/>
                </a:solidFill>
              </a:defRPr>
            </a:lvl1pPr>
          </a:lstStyle>
          <a:p>
            <a:endParaRPr lang="en-AU"/>
          </a:p>
        </p:txBody>
      </p:sp>
      <p:sp>
        <p:nvSpPr>
          <p:cNvPr id="9" name="Slide Number Placeholder 3"/>
          <p:cNvSpPr txBox="1">
            <a:spLocks/>
          </p:cNvSpPr>
          <p:nvPr userDrawn="1"/>
        </p:nvSpPr>
        <p:spPr>
          <a:xfrm>
            <a:off x="9282402" y="207475"/>
            <a:ext cx="2743200" cy="365125"/>
          </a:xfrm>
          <a:prstGeom prst="rect">
            <a:avLst/>
          </a:prstGeom>
        </p:spPr>
        <p:txBody>
          <a:bodyPr/>
          <a:lstStyle>
            <a:defPPr>
              <a:defRPr lang="en-US"/>
            </a:defPPr>
            <a:lvl1pPr marL="0" algn="l" defTabSz="914400" rtl="0" eaLnBrk="1" latinLnBrk="0" hangingPunct="1">
              <a:defRPr sz="1800" kern="1200">
                <a:solidFill>
                  <a:srgbClr val="888B9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EA8A9EE-AA03-4175-9288-E0DFE01AF499}" type="slidenum">
              <a:rPr lang="en-AU" sz="1100" smtClean="0"/>
              <a:pPr algn="r"/>
              <a:t>‹#›</a:t>
            </a:fld>
            <a:endParaRPr lang="en-AU" dirty="0"/>
          </a:p>
        </p:txBody>
      </p:sp>
    </p:spTree>
    <p:extLst>
      <p:ext uri="{BB962C8B-B14F-4D97-AF65-F5344CB8AC3E}">
        <p14:creationId xmlns:p14="http://schemas.microsoft.com/office/powerpoint/2010/main" val="2870178312"/>
      </p:ext>
    </p:extLst>
  </p:cSld>
  <p:clrMap bg1="lt1" tx1="dk1" bg2="lt2" tx2="dk2" accent1="accent1" accent2="accent2" accent3="accent3" accent4="accent4" accent5="accent5" accent6="accent6" hlink="hlink" folHlink="folHlink"/>
  <p:sldLayoutIdLst>
    <p:sldLayoutId id="2147483660" r:id="rId1"/>
    <p:sldLayoutId id="2147483684" r:id="rId2"/>
    <p:sldLayoutId id="2147483677" r:id="rId3"/>
    <p:sldLayoutId id="2147483683" r:id="rId4"/>
    <p:sldLayoutId id="2147483676" r:id="rId5"/>
    <p:sldLayoutId id="2147483682" r:id="rId6"/>
    <p:sldLayoutId id="2147483679" r:id="rId7"/>
    <p:sldLayoutId id="2147483680" r:id="rId8"/>
    <p:sldLayoutId id="2147483681" r:id="rId9"/>
    <p:sldLayoutId id="2147483687" r:id="rId10"/>
    <p:sldLayoutId id="2147483653" r:id="rId11"/>
    <p:sldLayoutId id="2147483689" r:id="rId12"/>
    <p:sldLayoutId id="2147483691" r:id="rId13"/>
    <p:sldLayoutId id="2147483688" r:id="rId14"/>
    <p:sldLayoutId id="2147483690" r:id="rId15"/>
    <p:sldLayoutId id="2147483692" r:id="rId16"/>
    <p:sldLayoutId id="2147483693" r:id="rId17"/>
    <p:sldLayoutId id="2147483694" r:id="rId18"/>
    <p:sldLayoutId id="2147483695" r:id="rId19"/>
    <p:sldLayoutId id="2147483670" r:id="rId20"/>
  </p:sldLayoutIdLst>
  <p:hf hdr="0" ftr="0" dt="0"/>
  <p:txStyles>
    <p:titleStyle>
      <a:lvl1pPr algn="l" defTabSz="914400" rtl="0" eaLnBrk="1" latinLnBrk="0" hangingPunct="1">
        <a:lnSpc>
          <a:spcPct val="90000"/>
        </a:lnSpc>
        <a:spcBef>
          <a:spcPct val="0"/>
        </a:spcBef>
        <a:buNone/>
        <a:defRPr sz="4400" b="1" kern="1200">
          <a:solidFill>
            <a:srgbClr val="888B8D"/>
          </a:solidFill>
          <a:latin typeface="+mj-lt"/>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888B8D"/>
          </a:solidFill>
          <a:latin typeface="+mj-lt"/>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888B8D"/>
          </a:solidFill>
          <a:latin typeface="+mj-lt"/>
          <a:ea typeface="+mn-ea"/>
          <a:cs typeface="Calibri Light" panose="020F03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888B8D"/>
          </a:solidFill>
          <a:latin typeface="+mj-lt"/>
          <a:ea typeface="+mn-ea"/>
          <a:cs typeface="Calibri Light" panose="020F03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888B8D"/>
          </a:solidFill>
          <a:latin typeface="+mj-lt"/>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888B8D"/>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61E5-5B12-1A4A-8FC3-F477C893556D}"/>
              </a:ext>
            </a:extLst>
          </p:cNvPr>
          <p:cNvSpPr>
            <a:spLocks noGrp="1"/>
          </p:cNvSpPr>
          <p:nvPr>
            <p:ph type="ctrTitle"/>
          </p:nvPr>
        </p:nvSpPr>
        <p:spPr/>
        <p:txBody>
          <a:bodyPr>
            <a:normAutofit fontScale="90000"/>
          </a:bodyPr>
          <a:lstStyle/>
          <a:p>
            <a:pPr>
              <a:lnSpc>
                <a:spcPct val="100000"/>
              </a:lnSpc>
            </a:pPr>
            <a:r>
              <a:rPr lang="en-AU" dirty="0"/>
              <a:t>Misconduct as</a:t>
            </a:r>
            <a:br>
              <a:rPr lang="en-AU" dirty="0"/>
            </a:br>
            <a:r>
              <a:rPr lang="en-AU" dirty="0"/>
              <a:t>Unsatisfactory Performance: what leaders need to know</a:t>
            </a:r>
            <a:endParaRPr lang="en-US" dirty="0"/>
          </a:p>
        </p:txBody>
      </p:sp>
      <p:sp>
        <p:nvSpPr>
          <p:cNvPr id="3" name="Subtitle 2">
            <a:extLst>
              <a:ext uri="{FF2B5EF4-FFF2-40B4-BE49-F238E27FC236}">
                <a16:creationId xmlns:a16="http://schemas.microsoft.com/office/drawing/2014/main" id="{42226EBE-E224-3849-8032-CA89C335A7D4}"/>
              </a:ext>
            </a:extLst>
          </p:cNvPr>
          <p:cNvSpPr>
            <a:spLocks noGrp="1"/>
          </p:cNvSpPr>
          <p:nvPr>
            <p:ph type="subTitle" idx="1"/>
          </p:nvPr>
        </p:nvSpPr>
        <p:spPr/>
        <p:txBody>
          <a:bodyPr/>
          <a:lstStyle/>
          <a:p>
            <a:r>
              <a:rPr lang="en-US" dirty="0"/>
              <a:t>Lisa Dwiar, A/Director - Employee Relations and</a:t>
            </a:r>
            <a:br>
              <a:rPr lang="en-US" dirty="0"/>
            </a:br>
            <a:r>
              <a:rPr lang="en-US" dirty="0"/>
              <a:t>Bridget Partridge, Manager - Performance Improvement and Incapacity</a:t>
            </a:r>
          </a:p>
        </p:txBody>
      </p:sp>
    </p:spTree>
    <p:extLst>
      <p:ext uri="{BB962C8B-B14F-4D97-AF65-F5344CB8AC3E}">
        <p14:creationId xmlns:p14="http://schemas.microsoft.com/office/powerpoint/2010/main" val="1122565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79F6-338E-4F97-B28D-2F75A871AC03}"/>
              </a:ext>
            </a:extLst>
          </p:cNvPr>
          <p:cNvSpPr>
            <a:spLocks noGrp="1"/>
          </p:cNvSpPr>
          <p:nvPr>
            <p:ph type="title"/>
          </p:nvPr>
        </p:nvSpPr>
        <p:spPr>
          <a:xfrm>
            <a:off x="839788" y="365125"/>
            <a:ext cx="10515600" cy="900000"/>
          </a:xfrm>
        </p:spPr>
        <p:txBody>
          <a:bodyPr>
            <a:noAutofit/>
          </a:bodyPr>
          <a:lstStyle/>
          <a:p>
            <a:r>
              <a:rPr lang="en-AU" dirty="0"/>
              <a:t>Managing and responding to misconduct</a:t>
            </a:r>
          </a:p>
        </p:txBody>
      </p:sp>
      <p:sp>
        <p:nvSpPr>
          <p:cNvPr id="3" name="Text Placeholder 2">
            <a:extLst>
              <a:ext uri="{FF2B5EF4-FFF2-40B4-BE49-F238E27FC236}">
                <a16:creationId xmlns:a16="http://schemas.microsoft.com/office/drawing/2014/main" id="{B1D4E182-6431-476E-9DBB-AFAFF02145AC}"/>
              </a:ext>
            </a:extLst>
          </p:cNvPr>
          <p:cNvSpPr>
            <a:spLocks noGrp="1"/>
          </p:cNvSpPr>
          <p:nvPr>
            <p:ph type="body" idx="1"/>
          </p:nvPr>
        </p:nvSpPr>
        <p:spPr>
          <a:xfrm>
            <a:off x="836612" y="1142683"/>
            <a:ext cx="10515600" cy="468000"/>
          </a:xfrm>
        </p:spPr>
        <p:txBody>
          <a:bodyPr anchor="t"/>
          <a:lstStyle/>
          <a:p>
            <a:r>
              <a:rPr lang="en-AU" dirty="0"/>
              <a:t>A couple of points….</a:t>
            </a:r>
          </a:p>
        </p:txBody>
      </p:sp>
      <p:sp>
        <p:nvSpPr>
          <p:cNvPr id="4" name="Content Placeholder 3">
            <a:extLst>
              <a:ext uri="{FF2B5EF4-FFF2-40B4-BE49-F238E27FC236}">
                <a16:creationId xmlns:a16="http://schemas.microsoft.com/office/drawing/2014/main" id="{FE3CDA0B-3551-4422-8B83-31297DC3FC68}"/>
              </a:ext>
            </a:extLst>
          </p:cNvPr>
          <p:cNvSpPr>
            <a:spLocks noGrp="1"/>
          </p:cNvSpPr>
          <p:nvPr>
            <p:ph sz="half" idx="2"/>
          </p:nvPr>
        </p:nvSpPr>
        <p:spPr>
          <a:xfrm>
            <a:off x="836612" y="1672046"/>
            <a:ext cx="10515600" cy="4468695"/>
          </a:xfrm>
        </p:spPr>
        <p:txBody>
          <a:bodyPr>
            <a:normAutofit fontScale="92500" lnSpcReduction="20000"/>
          </a:bodyPr>
          <a:lstStyle/>
          <a:p>
            <a:pPr>
              <a:lnSpc>
                <a:spcPct val="110000"/>
              </a:lnSpc>
            </a:pPr>
            <a:r>
              <a:rPr lang="en-AU" sz="2400" dirty="0"/>
              <a:t>It is important for leaders to manage and respond to all levels of misconduct at the time it occurs</a:t>
            </a:r>
          </a:p>
          <a:p>
            <a:pPr>
              <a:lnSpc>
                <a:spcPct val="110000"/>
              </a:lnSpc>
            </a:pPr>
            <a:r>
              <a:rPr lang="en-AU" sz="2400" dirty="0"/>
              <a:t>Misconduct is a very broad term and some conduct and behaviours are more serious than others and need different outcomes</a:t>
            </a:r>
          </a:p>
          <a:p>
            <a:pPr>
              <a:lnSpc>
                <a:spcPct val="110000"/>
              </a:lnSpc>
            </a:pPr>
            <a:r>
              <a:rPr lang="en-AU" sz="2400" dirty="0"/>
              <a:t>Misconduct that is considered as a ‘critical incident’ must be reported through IRMS</a:t>
            </a:r>
          </a:p>
          <a:p>
            <a:pPr>
              <a:lnSpc>
                <a:spcPct val="110000"/>
              </a:lnSpc>
            </a:pPr>
            <a:r>
              <a:rPr lang="en-AU" sz="2400" dirty="0"/>
              <a:t>A critical incident is any significant unusual or threatening event that may cause disruption to a site or service, which could be contentious, create significant danger or risk, or attract media attention</a:t>
            </a:r>
          </a:p>
          <a:p>
            <a:pPr>
              <a:lnSpc>
                <a:spcPct val="110000"/>
              </a:lnSpc>
            </a:pPr>
            <a:r>
              <a:rPr lang="en-AU" sz="2400" dirty="0"/>
              <a:t>Not all misconduct is a critical incident to be reported on IRMS – e.g.</a:t>
            </a:r>
          </a:p>
          <a:p>
            <a:pPr marL="539750" lvl="1" indent="-269875">
              <a:lnSpc>
                <a:spcPct val="110000"/>
              </a:lnSpc>
              <a:buFont typeface="Calibri" panose="020F0502020204030204" pitchFamily="34" charset="0"/>
              <a:buChar char="-"/>
            </a:pPr>
            <a:r>
              <a:rPr lang="en-AU" sz="2400" dirty="0"/>
              <a:t>an employee being rude to a leader one on one - probably not a critical incident </a:t>
            </a:r>
          </a:p>
          <a:p>
            <a:pPr marL="539750" lvl="1" indent="-269875">
              <a:lnSpc>
                <a:spcPct val="110000"/>
              </a:lnSpc>
              <a:buFont typeface="Calibri" panose="020F0502020204030204" pitchFamily="34" charset="0"/>
              <a:buChar char="-"/>
            </a:pPr>
            <a:r>
              <a:rPr lang="en-AU" sz="2400" dirty="0"/>
              <a:t>an employee being rude to a leader in front of students – could be a critical incident</a:t>
            </a:r>
          </a:p>
          <a:p>
            <a:pPr marL="896938" lvl="2" indent="-357188">
              <a:lnSpc>
                <a:spcPct val="110000"/>
              </a:lnSpc>
              <a:buFont typeface="Wingdings" panose="05000000000000000000" pitchFamily="2" charset="2"/>
              <a:buChar char="§"/>
            </a:pPr>
            <a:r>
              <a:rPr lang="en-AU" sz="2400" dirty="0"/>
              <a:t>in both cases – still treat as misconduct</a:t>
            </a:r>
          </a:p>
          <a:p>
            <a:endParaRPr lang="en-AU" dirty="0"/>
          </a:p>
          <a:p>
            <a:endParaRPr lang="en-AU" dirty="0"/>
          </a:p>
        </p:txBody>
      </p:sp>
    </p:spTree>
    <p:extLst>
      <p:ext uri="{BB962C8B-B14F-4D97-AF65-F5344CB8AC3E}">
        <p14:creationId xmlns:p14="http://schemas.microsoft.com/office/powerpoint/2010/main" val="1269460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24032-ABC4-49C9-ADE4-B7B6979D03EA}"/>
              </a:ext>
            </a:extLst>
          </p:cNvPr>
          <p:cNvSpPr>
            <a:spLocks noGrp="1"/>
          </p:cNvSpPr>
          <p:nvPr>
            <p:ph type="title"/>
          </p:nvPr>
        </p:nvSpPr>
        <p:spPr>
          <a:xfrm>
            <a:off x="839788" y="365125"/>
            <a:ext cx="10515600" cy="900000"/>
          </a:xfrm>
        </p:spPr>
        <p:txBody>
          <a:bodyPr>
            <a:normAutofit/>
          </a:bodyPr>
          <a:lstStyle/>
          <a:p>
            <a:r>
              <a:rPr lang="en-AU" sz="4900" dirty="0"/>
              <a:t>Responding to misconduct - assessment</a:t>
            </a:r>
          </a:p>
        </p:txBody>
      </p:sp>
      <p:sp>
        <p:nvSpPr>
          <p:cNvPr id="3" name="Text Placeholder 2">
            <a:extLst>
              <a:ext uri="{FF2B5EF4-FFF2-40B4-BE49-F238E27FC236}">
                <a16:creationId xmlns:a16="http://schemas.microsoft.com/office/drawing/2014/main" id="{2940ACF2-373F-4AD3-B54F-7A6C723787BF}"/>
              </a:ext>
            </a:extLst>
          </p:cNvPr>
          <p:cNvSpPr>
            <a:spLocks noGrp="1"/>
          </p:cNvSpPr>
          <p:nvPr>
            <p:ph type="body" idx="1"/>
          </p:nvPr>
        </p:nvSpPr>
        <p:spPr/>
        <p:txBody>
          <a:bodyPr>
            <a:normAutofit/>
          </a:bodyPr>
          <a:lstStyle/>
          <a:p>
            <a:endParaRPr lang="en-AU" dirty="0"/>
          </a:p>
          <a:p>
            <a:endParaRPr lang="en-AU" dirty="0"/>
          </a:p>
        </p:txBody>
      </p:sp>
      <p:sp>
        <p:nvSpPr>
          <p:cNvPr id="4" name="Content Placeholder 3">
            <a:extLst>
              <a:ext uri="{FF2B5EF4-FFF2-40B4-BE49-F238E27FC236}">
                <a16:creationId xmlns:a16="http://schemas.microsoft.com/office/drawing/2014/main" id="{9136692C-B880-4F1E-8167-025BE35AA7F1}"/>
              </a:ext>
            </a:extLst>
          </p:cNvPr>
          <p:cNvSpPr>
            <a:spLocks noGrp="1"/>
          </p:cNvSpPr>
          <p:nvPr>
            <p:ph sz="half" idx="2"/>
          </p:nvPr>
        </p:nvSpPr>
        <p:spPr>
          <a:xfrm>
            <a:off x="839788" y="1265126"/>
            <a:ext cx="10515600" cy="4924538"/>
          </a:xfrm>
        </p:spPr>
        <p:txBody>
          <a:bodyPr>
            <a:normAutofit fontScale="92500" lnSpcReduction="10000"/>
          </a:bodyPr>
          <a:lstStyle/>
          <a:p>
            <a:pPr marL="0" lvl="0" indent="0">
              <a:lnSpc>
                <a:spcPct val="110000"/>
              </a:lnSpc>
              <a:spcBef>
                <a:spcPts val="600"/>
              </a:spcBef>
              <a:buNone/>
            </a:pPr>
            <a:r>
              <a:rPr lang="en-AU" sz="2400" b="1" dirty="0">
                <a:latin typeface="Calibri" panose="020F0502020204030204" pitchFamily="34" charset="0"/>
                <a:cs typeface="Calibri" panose="020F0502020204030204" pitchFamily="34" charset="0"/>
              </a:rPr>
              <a:t>Is it misconduct? Yes – departure from expected ethical behaviour standards</a:t>
            </a:r>
          </a:p>
          <a:p>
            <a:pPr marL="269875" lvl="1" indent="-269875">
              <a:lnSpc>
                <a:spcPct val="110000"/>
              </a:lnSpc>
              <a:spcBef>
                <a:spcPts val="600"/>
              </a:spcBef>
            </a:pPr>
            <a:r>
              <a:rPr lang="en-AU" sz="2200" dirty="0">
                <a:latin typeface="Calibri" panose="020F0502020204030204" pitchFamily="34" charset="0"/>
                <a:cs typeface="Calibri" panose="020F0502020204030204" pitchFamily="34" charset="0"/>
              </a:rPr>
              <a:t>Consider if the reported misconduct needs you to make any mandatory notifications and/or lodge an IRMS</a:t>
            </a:r>
          </a:p>
          <a:p>
            <a:pPr marL="269875" lvl="1" indent="-269875">
              <a:lnSpc>
                <a:spcPct val="110000"/>
              </a:lnSpc>
              <a:spcBef>
                <a:spcPts val="600"/>
              </a:spcBef>
            </a:pPr>
            <a:r>
              <a:rPr lang="en-AU" sz="2200" dirty="0">
                <a:latin typeface="Calibri" panose="020F0502020204030204" pitchFamily="34" charset="0"/>
                <a:cs typeface="Calibri" panose="020F0502020204030204" pitchFamily="34" charset="0"/>
              </a:rPr>
              <a:t>Gather student and/or staff witness accounts - document this discussion or ask them to provide their account in writing</a:t>
            </a:r>
          </a:p>
          <a:p>
            <a:pPr marL="269875" lvl="1" indent="-269875">
              <a:lnSpc>
                <a:spcPct val="110000"/>
              </a:lnSpc>
              <a:spcBef>
                <a:spcPts val="600"/>
              </a:spcBef>
            </a:pPr>
            <a:r>
              <a:rPr lang="en-AU" sz="2200" dirty="0">
                <a:latin typeface="Calibri" panose="020F0502020204030204" pitchFamily="34" charset="0"/>
                <a:cs typeface="Calibri" panose="020F0502020204030204" pitchFamily="34" charset="0"/>
              </a:rPr>
              <a:t>Gather any other information/relevant evidence</a:t>
            </a:r>
          </a:p>
          <a:p>
            <a:pPr marL="0" indent="0">
              <a:lnSpc>
                <a:spcPct val="110000"/>
              </a:lnSpc>
              <a:spcBef>
                <a:spcPts val="600"/>
              </a:spcBef>
              <a:buNone/>
            </a:pPr>
            <a:r>
              <a:rPr lang="en-AU" sz="2400" b="1" dirty="0">
                <a:latin typeface="Calibri" panose="020F0502020204030204" pitchFamily="34" charset="0"/>
                <a:cs typeface="Calibri" panose="020F0502020204030204" pitchFamily="34" charset="0"/>
              </a:rPr>
              <a:t>Not enough information to substantiate the misconduct?</a:t>
            </a:r>
          </a:p>
          <a:p>
            <a:pPr marL="269875" lvl="1" indent="-269875">
              <a:lnSpc>
                <a:spcPct val="110000"/>
              </a:lnSpc>
              <a:spcBef>
                <a:spcPts val="600"/>
              </a:spcBef>
            </a:pPr>
            <a:r>
              <a:rPr lang="en-AU" sz="2200" dirty="0">
                <a:latin typeface="Calibri" panose="020F0502020204030204" pitchFamily="34" charset="0"/>
                <a:cs typeface="Calibri" panose="020F0502020204030204" pitchFamily="34" charset="0"/>
              </a:rPr>
              <a:t>Raise the issue with the employee and take the opportunity to remind them of their   obligations under the Code of Ethics and/or Protective Practices</a:t>
            </a:r>
          </a:p>
          <a:p>
            <a:pPr marL="269875" lvl="1" indent="-269875">
              <a:lnSpc>
                <a:spcPct val="110000"/>
              </a:lnSpc>
              <a:spcBef>
                <a:spcPts val="600"/>
              </a:spcBef>
            </a:pPr>
            <a:r>
              <a:rPr lang="en-AU" sz="2200" dirty="0">
                <a:latin typeface="Calibri" panose="020F0502020204030204" pitchFamily="34" charset="0"/>
                <a:cs typeface="Calibri" panose="020F0502020204030204" pitchFamily="34" charset="0"/>
              </a:rPr>
              <a:t> Keep it low key…conversation may be enough</a:t>
            </a:r>
          </a:p>
          <a:p>
            <a:pPr marL="269875" lvl="1" indent="-269875">
              <a:lnSpc>
                <a:spcPct val="110000"/>
              </a:lnSpc>
              <a:spcBef>
                <a:spcPts val="600"/>
              </a:spcBef>
            </a:pPr>
            <a:r>
              <a:rPr lang="en-AU" sz="2200" dirty="0">
                <a:latin typeface="Calibri" panose="020F0502020204030204" pitchFamily="34" charset="0"/>
                <a:cs typeface="Calibri" panose="020F0502020204030204" pitchFamily="34" charset="0"/>
              </a:rPr>
              <a:t> Keep a note…. You might rely on this if a similar incident is reported again</a:t>
            </a:r>
          </a:p>
          <a:p>
            <a:pPr marL="269875" lvl="1" indent="-269875">
              <a:lnSpc>
                <a:spcPct val="110000"/>
              </a:lnSpc>
              <a:spcBef>
                <a:spcPts val="600"/>
              </a:spcBef>
            </a:pPr>
            <a:r>
              <a:rPr lang="en-AU" sz="2200" dirty="0">
                <a:latin typeface="Calibri" panose="020F0502020204030204" pitchFamily="34" charset="0"/>
                <a:cs typeface="Calibri" panose="020F0502020204030204" pitchFamily="34" charset="0"/>
              </a:rPr>
              <a:t>Update IRMS if necessary</a:t>
            </a:r>
          </a:p>
          <a:p>
            <a:pPr marL="0" lvl="1" indent="0">
              <a:lnSpc>
                <a:spcPct val="110000"/>
              </a:lnSpc>
              <a:spcBef>
                <a:spcPts val="1200"/>
              </a:spcBef>
              <a:buNone/>
            </a:pPr>
            <a:r>
              <a:rPr lang="en-AU" sz="2400" b="1" i="1" dirty="0">
                <a:latin typeface="Calibri" panose="020F0502020204030204" pitchFamily="34" charset="0"/>
                <a:cs typeface="Calibri" panose="020F0502020204030204" pitchFamily="34" charset="0"/>
              </a:rPr>
              <a:t>Let me tell you about Robin…(case study)</a:t>
            </a:r>
          </a:p>
          <a:p>
            <a:endParaRPr lang="en-AU" dirty="0"/>
          </a:p>
        </p:txBody>
      </p:sp>
    </p:spTree>
    <p:extLst>
      <p:ext uri="{BB962C8B-B14F-4D97-AF65-F5344CB8AC3E}">
        <p14:creationId xmlns:p14="http://schemas.microsoft.com/office/powerpoint/2010/main" val="1362578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79BE-06EB-40ED-B037-73EBD45B2341}"/>
              </a:ext>
            </a:extLst>
          </p:cNvPr>
          <p:cNvSpPr>
            <a:spLocks noGrp="1"/>
          </p:cNvSpPr>
          <p:nvPr>
            <p:ph type="title"/>
          </p:nvPr>
        </p:nvSpPr>
        <p:spPr>
          <a:xfrm>
            <a:off x="839788" y="365125"/>
            <a:ext cx="10515600" cy="900000"/>
          </a:xfrm>
        </p:spPr>
        <p:txBody>
          <a:bodyPr/>
          <a:lstStyle/>
          <a:p>
            <a:r>
              <a:rPr lang="en-AU" dirty="0"/>
              <a:t>Addressing the misconduct…</a:t>
            </a:r>
          </a:p>
        </p:txBody>
      </p:sp>
      <p:sp>
        <p:nvSpPr>
          <p:cNvPr id="3" name="Text Placeholder 2">
            <a:extLst>
              <a:ext uri="{FF2B5EF4-FFF2-40B4-BE49-F238E27FC236}">
                <a16:creationId xmlns:a16="http://schemas.microsoft.com/office/drawing/2014/main" id="{CF983488-17AE-452A-BD90-8E55189DF3F2}"/>
              </a:ext>
            </a:extLst>
          </p:cNvPr>
          <p:cNvSpPr>
            <a:spLocks noGrp="1"/>
          </p:cNvSpPr>
          <p:nvPr>
            <p:ph type="body" idx="1"/>
          </p:nvPr>
        </p:nvSpPr>
        <p:spPr>
          <a:xfrm>
            <a:off x="838200" y="1123814"/>
            <a:ext cx="10515600" cy="468000"/>
          </a:xfrm>
        </p:spPr>
        <p:txBody>
          <a:bodyPr/>
          <a:lstStyle/>
          <a:p>
            <a:r>
              <a:rPr lang="en-AU" dirty="0"/>
              <a:t>Information has been gathered</a:t>
            </a:r>
          </a:p>
        </p:txBody>
      </p:sp>
      <p:sp>
        <p:nvSpPr>
          <p:cNvPr id="4" name="Content Placeholder 3">
            <a:extLst>
              <a:ext uri="{FF2B5EF4-FFF2-40B4-BE49-F238E27FC236}">
                <a16:creationId xmlns:a16="http://schemas.microsoft.com/office/drawing/2014/main" id="{532999EF-EFAB-4141-9502-6D1E8CF944CF}"/>
              </a:ext>
            </a:extLst>
          </p:cNvPr>
          <p:cNvSpPr>
            <a:spLocks noGrp="1"/>
          </p:cNvSpPr>
          <p:nvPr>
            <p:ph sz="half" idx="2"/>
          </p:nvPr>
        </p:nvSpPr>
        <p:spPr>
          <a:xfrm>
            <a:off x="839788" y="1663337"/>
            <a:ext cx="10515600" cy="4526326"/>
          </a:xfrm>
        </p:spPr>
        <p:txBody>
          <a:bodyPr/>
          <a:lstStyle/>
          <a:p>
            <a:pPr lvl="0">
              <a:lnSpc>
                <a:spcPct val="100000"/>
              </a:lnSpc>
              <a:spcBef>
                <a:spcPts val="600"/>
              </a:spcBef>
            </a:pPr>
            <a:r>
              <a:rPr lang="en-AU" dirty="0">
                <a:latin typeface="Calibri" panose="020F0502020204030204" pitchFamily="34" charset="0"/>
                <a:cs typeface="Calibri" panose="020F0502020204030204" pitchFamily="34" charset="0"/>
              </a:rPr>
              <a:t>Inform the employee that concerns have been raised – letter/email/verbal</a:t>
            </a:r>
          </a:p>
          <a:p>
            <a:pPr lvl="0">
              <a:lnSpc>
                <a:spcPct val="100000"/>
              </a:lnSpc>
              <a:spcBef>
                <a:spcPts val="600"/>
              </a:spcBef>
            </a:pPr>
            <a:r>
              <a:rPr lang="en-AU" dirty="0">
                <a:latin typeface="Calibri" panose="020F0502020204030204" pitchFamily="34" charset="0"/>
                <a:cs typeface="Calibri" panose="020F0502020204030204" pitchFamily="34" charset="0"/>
              </a:rPr>
              <a:t>Meet with the employee (and their support person if requested)</a:t>
            </a:r>
          </a:p>
          <a:p>
            <a:pPr lvl="0">
              <a:lnSpc>
                <a:spcPct val="100000"/>
              </a:lnSpc>
              <a:spcBef>
                <a:spcPts val="600"/>
              </a:spcBef>
            </a:pPr>
            <a:r>
              <a:rPr lang="en-AU" dirty="0">
                <a:latin typeface="Calibri" panose="020F0502020204030204" pitchFamily="34" charset="0"/>
                <a:cs typeface="Calibri" panose="020F0502020204030204" pitchFamily="34" charset="0"/>
              </a:rPr>
              <a:t>Provide details of the alleged misconduct/incident and the information you have</a:t>
            </a:r>
          </a:p>
          <a:p>
            <a:pPr lvl="0">
              <a:lnSpc>
                <a:spcPct val="100000"/>
              </a:lnSpc>
              <a:spcBef>
                <a:spcPts val="600"/>
              </a:spcBef>
            </a:pPr>
            <a:r>
              <a:rPr lang="en-AU" dirty="0">
                <a:latin typeface="Calibri" panose="020F0502020204030204" pitchFamily="34" charset="0"/>
                <a:cs typeface="Calibri" panose="020F0502020204030204" pitchFamily="34" charset="0"/>
              </a:rPr>
              <a:t>Provide the employee an opportunity to respond and document their response</a:t>
            </a:r>
          </a:p>
          <a:p>
            <a:pPr lvl="0">
              <a:lnSpc>
                <a:spcPct val="100000"/>
              </a:lnSpc>
              <a:spcBef>
                <a:spcPts val="600"/>
              </a:spcBef>
            </a:pPr>
            <a:r>
              <a:rPr lang="en-AU" dirty="0">
                <a:latin typeface="Calibri" panose="020F0502020204030204" pitchFamily="34" charset="0"/>
                <a:cs typeface="Calibri" panose="020F0502020204030204" pitchFamily="34" charset="0"/>
              </a:rPr>
              <a:t>If necessary give a short deadline for a response to be given </a:t>
            </a:r>
            <a:r>
              <a:rPr lang="en-AU" b="1" dirty="0">
                <a:latin typeface="Calibri" panose="020F0502020204030204" pitchFamily="34" charset="0"/>
                <a:cs typeface="Calibri" panose="020F0502020204030204" pitchFamily="34" charset="0"/>
              </a:rPr>
              <a:t>in writing</a:t>
            </a:r>
            <a:endParaRPr lang="en-AU" dirty="0">
              <a:latin typeface="Calibri" panose="020F0502020204030204" pitchFamily="34" charset="0"/>
              <a:cs typeface="Calibri" panose="020F0502020204030204" pitchFamily="34" charset="0"/>
            </a:endParaRPr>
          </a:p>
          <a:p>
            <a:pPr lvl="0">
              <a:lnSpc>
                <a:spcPct val="100000"/>
              </a:lnSpc>
              <a:spcBef>
                <a:spcPts val="600"/>
              </a:spcBef>
            </a:pPr>
            <a:r>
              <a:rPr lang="en-AU" dirty="0">
                <a:latin typeface="Calibri" panose="020F0502020204030204" pitchFamily="34" charset="0"/>
                <a:cs typeface="Calibri" panose="020F0502020204030204" pitchFamily="34" charset="0"/>
              </a:rPr>
              <a:t>Consider the employee's response against available information and make further enquires as needed</a:t>
            </a:r>
          </a:p>
          <a:p>
            <a:pPr lvl="0">
              <a:lnSpc>
                <a:spcPct val="100000"/>
              </a:lnSpc>
              <a:spcBef>
                <a:spcPts val="600"/>
              </a:spcBef>
            </a:pPr>
            <a:r>
              <a:rPr lang="en-AU" dirty="0">
                <a:latin typeface="Calibri" panose="020F0502020204030204" pitchFamily="34" charset="0"/>
                <a:cs typeface="Calibri" panose="020F0502020204030204" pitchFamily="34" charset="0"/>
              </a:rPr>
              <a:t>Consider whether the health and wellbeing of the employee has contributed to or is responsible for the employee’s conduct – does this need to be addressed?</a:t>
            </a:r>
          </a:p>
          <a:p>
            <a:pPr lvl="0">
              <a:lnSpc>
                <a:spcPct val="100000"/>
              </a:lnSpc>
              <a:spcBef>
                <a:spcPts val="600"/>
              </a:spcBef>
            </a:pPr>
            <a:r>
              <a:rPr lang="en-AU" dirty="0">
                <a:latin typeface="Calibri" panose="020F0502020204030204" pitchFamily="34" charset="0"/>
                <a:cs typeface="Calibri" panose="020F0502020204030204" pitchFamily="34" charset="0"/>
              </a:rPr>
              <a:t>Form a view and determine the appropriate outcome</a:t>
            </a:r>
          </a:p>
          <a:p>
            <a:endParaRPr lang="en-AU" dirty="0"/>
          </a:p>
        </p:txBody>
      </p:sp>
    </p:spTree>
    <p:extLst>
      <p:ext uri="{BB962C8B-B14F-4D97-AF65-F5344CB8AC3E}">
        <p14:creationId xmlns:p14="http://schemas.microsoft.com/office/powerpoint/2010/main" val="311366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24032-ABC4-49C9-ADE4-B7B6979D03EA}"/>
              </a:ext>
            </a:extLst>
          </p:cNvPr>
          <p:cNvSpPr>
            <a:spLocks noGrp="1"/>
          </p:cNvSpPr>
          <p:nvPr>
            <p:ph type="title"/>
          </p:nvPr>
        </p:nvSpPr>
        <p:spPr>
          <a:xfrm>
            <a:off x="839788" y="365125"/>
            <a:ext cx="10515600" cy="900000"/>
          </a:xfrm>
        </p:spPr>
        <p:txBody>
          <a:bodyPr>
            <a:normAutofit/>
          </a:bodyPr>
          <a:lstStyle/>
          <a:p>
            <a:r>
              <a:rPr lang="en-AU" dirty="0"/>
              <a:t>Site managed outcomes</a:t>
            </a:r>
          </a:p>
        </p:txBody>
      </p:sp>
      <p:sp>
        <p:nvSpPr>
          <p:cNvPr id="3" name="Text Placeholder 2">
            <a:extLst>
              <a:ext uri="{FF2B5EF4-FFF2-40B4-BE49-F238E27FC236}">
                <a16:creationId xmlns:a16="http://schemas.microsoft.com/office/drawing/2014/main" id="{2940ACF2-373F-4AD3-B54F-7A6C723787BF}"/>
              </a:ext>
            </a:extLst>
          </p:cNvPr>
          <p:cNvSpPr>
            <a:spLocks noGrp="1"/>
          </p:cNvSpPr>
          <p:nvPr>
            <p:ph type="body" idx="1"/>
          </p:nvPr>
        </p:nvSpPr>
        <p:spPr/>
        <p:txBody>
          <a:bodyPr>
            <a:normAutofit/>
          </a:bodyPr>
          <a:lstStyle/>
          <a:p>
            <a:endParaRPr lang="en-AU" dirty="0"/>
          </a:p>
          <a:p>
            <a:endParaRPr lang="en-AU" dirty="0"/>
          </a:p>
        </p:txBody>
      </p:sp>
      <p:sp>
        <p:nvSpPr>
          <p:cNvPr id="4" name="Content Placeholder 3">
            <a:extLst>
              <a:ext uri="{FF2B5EF4-FFF2-40B4-BE49-F238E27FC236}">
                <a16:creationId xmlns:a16="http://schemas.microsoft.com/office/drawing/2014/main" id="{9136692C-B880-4F1E-8167-025BE35AA7F1}"/>
              </a:ext>
            </a:extLst>
          </p:cNvPr>
          <p:cNvSpPr>
            <a:spLocks noGrp="1"/>
          </p:cNvSpPr>
          <p:nvPr>
            <p:ph sz="half" idx="2"/>
          </p:nvPr>
        </p:nvSpPr>
        <p:spPr>
          <a:xfrm>
            <a:off x="839788" y="1265126"/>
            <a:ext cx="10515600" cy="4924538"/>
          </a:xfrm>
        </p:spPr>
        <p:txBody>
          <a:bodyPr>
            <a:normAutofit/>
          </a:bodyPr>
          <a:lstStyle/>
          <a:p>
            <a:pPr marL="0" indent="0">
              <a:lnSpc>
                <a:spcPct val="100000"/>
              </a:lnSpc>
              <a:buNone/>
            </a:pPr>
            <a:r>
              <a:rPr lang="en-AU" sz="2400" b="1" dirty="0">
                <a:latin typeface="Calibri" panose="020F0502020204030204" pitchFamily="34" charset="0"/>
                <a:cs typeface="Calibri" panose="020F0502020204030204" pitchFamily="34" charset="0"/>
              </a:rPr>
              <a:t>Employee misconduct (locally managed) may be responded to with the following:</a:t>
            </a:r>
          </a:p>
          <a:p>
            <a:pPr lvl="0">
              <a:lnSpc>
                <a:spcPct val="100000"/>
              </a:lnSpc>
            </a:pPr>
            <a:r>
              <a:rPr lang="en-AU" dirty="0">
                <a:latin typeface="Calibri" panose="020F0502020204030204" pitchFamily="34" charset="0"/>
                <a:cs typeface="Calibri" panose="020F0502020204030204" pitchFamily="34" charset="0"/>
              </a:rPr>
              <a:t>A reminder – written or verbal</a:t>
            </a:r>
          </a:p>
          <a:p>
            <a:pPr lvl="0">
              <a:lnSpc>
                <a:spcPct val="100000"/>
              </a:lnSpc>
            </a:pPr>
            <a:r>
              <a:rPr lang="en-AU" dirty="0">
                <a:latin typeface="Calibri" panose="020F0502020204030204" pitchFamily="34" charset="0"/>
                <a:cs typeface="Calibri" panose="020F0502020204030204" pitchFamily="34" charset="0"/>
              </a:rPr>
              <a:t>Formal directions in writing (by letter or email)</a:t>
            </a:r>
          </a:p>
          <a:p>
            <a:pPr lvl="0">
              <a:lnSpc>
                <a:spcPct val="100000"/>
              </a:lnSpc>
            </a:pPr>
            <a:r>
              <a:rPr lang="en-AU" dirty="0">
                <a:latin typeface="Calibri" panose="020F0502020204030204" pitchFamily="34" charset="0"/>
                <a:cs typeface="Calibri" panose="020F0502020204030204" pitchFamily="34" charset="0"/>
              </a:rPr>
              <a:t>Information provided of possible consequences as well as formal directions (in cases of serious or repeated behaviour)</a:t>
            </a:r>
          </a:p>
          <a:p>
            <a:pPr>
              <a:lnSpc>
                <a:spcPct val="100000"/>
              </a:lnSpc>
            </a:pPr>
            <a:r>
              <a:rPr lang="en-AU" dirty="0">
                <a:latin typeface="Calibri" panose="020F0502020204030204" pitchFamily="34" charset="0"/>
                <a:cs typeface="Calibri" panose="020F0502020204030204" pitchFamily="34" charset="0"/>
              </a:rPr>
              <a:t>Informing the employee of their misconduct often stops further incidents</a:t>
            </a:r>
          </a:p>
          <a:p>
            <a:pPr marL="0" indent="0">
              <a:lnSpc>
                <a:spcPct val="100000"/>
              </a:lnSpc>
              <a:buNone/>
            </a:pPr>
            <a:r>
              <a:rPr lang="en-AU" sz="2200" b="1" i="1" dirty="0">
                <a:latin typeface="Calibri" panose="020F0502020204030204" pitchFamily="34" charset="0"/>
                <a:cs typeface="Calibri" panose="020F0502020204030204" pitchFamily="34" charset="0"/>
              </a:rPr>
              <a:t>Let me tell you about Toni…</a:t>
            </a:r>
          </a:p>
          <a:p>
            <a:pPr marL="0" indent="0">
              <a:lnSpc>
                <a:spcPct val="100000"/>
              </a:lnSpc>
              <a:buNone/>
            </a:pPr>
            <a:r>
              <a:rPr lang="en-AU" dirty="0">
                <a:latin typeface="Calibri" panose="020F0502020204030204" pitchFamily="34" charset="0"/>
                <a:cs typeface="Calibri" panose="020F0502020204030204" pitchFamily="34" charset="0"/>
              </a:rPr>
              <a:t>If another incident occurs after giving formal direction not to repeat the behaviour, further escalation should be considered</a:t>
            </a:r>
          </a:p>
          <a:p>
            <a:pPr marL="0" indent="0">
              <a:lnSpc>
                <a:spcPct val="100000"/>
              </a:lnSpc>
              <a:buNone/>
            </a:pPr>
            <a:r>
              <a:rPr lang="en-AU" dirty="0">
                <a:latin typeface="Calibri" panose="020F0502020204030204" pitchFamily="34" charset="0"/>
                <a:cs typeface="Calibri" panose="020F0502020204030204" pitchFamily="34" charset="0"/>
              </a:rPr>
              <a:t>Escalation can result in a disciplinary sanction made against the employee</a:t>
            </a:r>
          </a:p>
          <a:p>
            <a:pPr marL="0" indent="0">
              <a:lnSpc>
                <a:spcPct val="100000"/>
              </a:lnSpc>
              <a:buNone/>
            </a:pPr>
            <a:r>
              <a:rPr lang="en-AU" sz="2200" b="1" i="1" dirty="0">
                <a:latin typeface="Calibri" panose="020F0502020204030204" pitchFamily="34" charset="0"/>
                <a:cs typeface="Calibri" panose="020F0502020204030204" pitchFamily="34" charset="0"/>
              </a:rPr>
              <a:t>Let me tell you about Dani…</a:t>
            </a:r>
          </a:p>
          <a:p>
            <a:endParaRPr lang="en-AU" dirty="0"/>
          </a:p>
        </p:txBody>
      </p:sp>
    </p:spTree>
    <p:extLst>
      <p:ext uri="{BB962C8B-B14F-4D97-AF65-F5344CB8AC3E}">
        <p14:creationId xmlns:p14="http://schemas.microsoft.com/office/powerpoint/2010/main" val="89593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645B4-A07C-47CA-AAE6-2860847D88DC}"/>
              </a:ext>
            </a:extLst>
          </p:cNvPr>
          <p:cNvSpPr>
            <a:spLocks noGrp="1"/>
          </p:cNvSpPr>
          <p:nvPr>
            <p:ph type="title"/>
          </p:nvPr>
        </p:nvSpPr>
        <p:spPr>
          <a:xfrm>
            <a:off x="839788" y="365125"/>
            <a:ext cx="10515600" cy="900000"/>
          </a:xfrm>
        </p:spPr>
        <p:txBody>
          <a:bodyPr>
            <a:normAutofit/>
          </a:bodyPr>
          <a:lstStyle/>
          <a:p>
            <a:r>
              <a:rPr lang="en-AU" dirty="0"/>
              <a:t>Site managed outcomes</a:t>
            </a:r>
          </a:p>
        </p:txBody>
      </p:sp>
      <p:sp>
        <p:nvSpPr>
          <p:cNvPr id="4" name="Content Placeholder 3">
            <a:extLst>
              <a:ext uri="{FF2B5EF4-FFF2-40B4-BE49-F238E27FC236}">
                <a16:creationId xmlns:a16="http://schemas.microsoft.com/office/drawing/2014/main" id="{F40B751C-6A76-4602-B319-D6A504DD2B52}"/>
              </a:ext>
            </a:extLst>
          </p:cNvPr>
          <p:cNvSpPr>
            <a:spLocks noGrp="1"/>
          </p:cNvSpPr>
          <p:nvPr>
            <p:ph sz="half" idx="2"/>
          </p:nvPr>
        </p:nvSpPr>
        <p:spPr>
          <a:xfrm>
            <a:off x="836612" y="1432560"/>
            <a:ext cx="10515600" cy="4643120"/>
          </a:xfrm>
        </p:spPr>
        <p:txBody>
          <a:bodyPr>
            <a:normAutofit/>
          </a:bodyPr>
          <a:lstStyle/>
          <a:p>
            <a:pPr marL="0" indent="0">
              <a:lnSpc>
                <a:spcPct val="107000"/>
              </a:lnSpc>
              <a:spcAft>
                <a:spcPts val="800"/>
              </a:spcAft>
              <a:buNone/>
            </a:pPr>
            <a:r>
              <a:rPr lang="en-AU" sz="2200" dirty="0">
                <a:latin typeface="Calibri" panose="020F0502020204030204" pitchFamily="34" charset="0"/>
                <a:ea typeface="Calibri" panose="020F0502020204030204" pitchFamily="34" charset="0"/>
                <a:cs typeface="Calibri" panose="020F0502020204030204" pitchFamily="34" charset="0"/>
              </a:rPr>
              <a:t>The correspondence should outline:</a:t>
            </a:r>
          </a:p>
          <a:p>
            <a:pPr lvl="0">
              <a:lnSpc>
                <a:spcPct val="107000"/>
              </a:lnSpc>
            </a:pPr>
            <a:r>
              <a:rPr lang="en-AU" sz="2200" dirty="0">
                <a:latin typeface="Calibri" panose="020F0502020204030204" pitchFamily="34" charset="0"/>
                <a:cs typeface="Calibri" panose="020F0502020204030204" pitchFamily="34" charset="0"/>
              </a:rPr>
              <a:t>details</a:t>
            </a:r>
            <a:r>
              <a:rPr lang="en-AU" sz="2200" dirty="0">
                <a:latin typeface="Calibri" panose="020F0502020204030204" pitchFamily="34" charset="0"/>
                <a:ea typeface="Calibri" panose="020F0502020204030204" pitchFamily="34" charset="0"/>
                <a:cs typeface="Calibri" panose="020F0502020204030204" pitchFamily="34" charset="0"/>
              </a:rPr>
              <a:t> of the incident</a:t>
            </a:r>
          </a:p>
          <a:p>
            <a:pPr lvl="0">
              <a:lnSpc>
                <a:spcPct val="107000"/>
              </a:lnSpc>
            </a:pPr>
            <a:r>
              <a:rPr lang="en-AU" sz="2200" dirty="0">
                <a:latin typeface="Calibri" panose="020F0502020204030204" pitchFamily="34" charset="0"/>
                <a:ea typeface="Calibri" panose="020F0502020204030204" pitchFamily="34" charset="0"/>
                <a:cs typeface="Calibri" panose="020F0502020204030204" pitchFamily="34" charset="0"/>
              </a:rPr>
              <a:t>a </a:t>
            </a:r>
            <a:r>
              <a:rPr lang="en-AU" sz="2200" dirty="0">
                <a:latin typeface="Calibri" panose="020F0502020204030204" pitchFamily="34" charset="0"/>
                <a:cs typeface="Calibri" panose="020F0502020204030204" pitchFamily="34" charset="0"/>
              </a:rPr>
              <a:t>summary of the alleged employee’s response</a:t>
            </a:r>
          </a:p>
          <a:p>
            <a:pPr lvl="0">
              <a:lnSpc>
                <a:spcPct val="107000"/>
              </a:lnSpc>
            </a:pPr>
            <a:r>
              <a:rPr lang="en-AU" sz="2200" dirty="0">
                <a:latin typeface="Calibri" panose="020F0502020204030204" pitchFamily="34" charset="0"/>
                <a:cs typeface="Calibri" panose="020F0502020204030204" pitchFamily="34" charset="0"/>
              </a:rPr>
              <a:t>any relevant sections of the Code and Protective Practices</a:t>
            </a:r>
          </a:p>
          <a:p>
            <a:pPr lvl="0">
              <a:lnSpc>
                <a:spcPct val="107000"/>
              </a:lnSpc>
            </a:pPr>
            <a:r>
              <a:rPr lang="en-AU" sz="2200" dirty="0">
                <a:latin typeface="Calibri" panose="020F0502020204030204" pitchFamily="34" charset="0"/>
                <a:cs typeface="Calibri" panose="020F0502020204030204" pitchFamily="34" charset="0"/>
              </a:rPr>
              <a:t>any relevant </a:t>
            </a:r>
            <a:r>
              <a:rPr lang="en-AU" sz="2200" dirty="0">
                <a:latin typeface="Calibri" panose="020F0502020204030204" pitchFamily="34" charset="0"/>
                <a:ea typeface="Calibri" panose="020F0502020204030204" pitchFamily="34" charset="0"/>
                <a:cs typeface="Calibri" panose="020F0502020204030204" pitchFamily="34" charset="0"/>
              </a:rPr>
              <a:t>standard of the </a:t>
            </a:r>
            <a:r>
              <a:rPr lang="en-AU" sz="2200" u="sng" dirty="0">
                <a:solidFill>
                  <a:srgbClr val="0563C1"/>
                </a:solidFill>
                <a:latin typeface="Calibri" panose="020F0502020204030204" pitchFamily="34" charset="0"/>
                <a:ea typeface="Calibri" panose="020F0502020204030204" pitchFamily="34" charset="0"/>
                <a:cs typeface="Calibri" panose="020F0502020204030204" pitchFamily="34" charset="0"/>
              </a:rPr>
              <a:t>Australian Professional Standards for Teachers</a:t>
            </a:r>
            <a:r>
              <a:rPr lang="en-AU" sz="2200" dirty="0">
                <a:latin typeface="Calibri" panose="020F0502020204030204" pitchFamily="34" charset="0"/>
                <a:ea typeface="Calibri" panose="020F0502020204030204" pitchFamily="34" charset="0"/>
                <a:cs typeface="Calibri" panose="020F0502020204030204" pitchFamily="34" charset="0"/>
              </a:rPr>
              <a:t> (APST)</a:t>
            </a:r>
          </a:p>
          <a:p>
            <a:pPr lvl="0">
              <a:lnSpc>
                <a:spcPct val="107000"/>
              </a:lnSpc>
            </a:pPr>
            <a:r>
              <a:rPr lang="en-AU" sz="2200" dirty="0">
                <a:latin typeface="Calibri" panose="020F0502020204030204" pitchFamily="34" charset="0"/>
                <a:ea typeface="Calibri" panose="020F0502020204030204" pitchFamily="34" charset="0"/>
                <a:cs typeface="Calibri" panose="020F0502020204030204" pitchFamily="34" charset="0"/>
              </a:rPr>
              <a:t>any directions given</a:t>
            </a:r>
          </a:p>
          <a:p>
            <a:pPr lvl="0">
              <a:lnSpc>
                <a:spcPct val="107000"/>
              </a:lnSpc>
            </a:pPr>
            <a:r>
              <a:rPr lang="en-AU" sz="2200" dirty="0">
                <a:latin typeface="Calibri" panose="020F0502020204030204" pitchFamily="34" charset="0"/>
                <a:ea typeface="Calibri" panose="020F0502020204030204" pitchFamily="34" charset="0"/>
                <a:cs typeface="Calibri" panose="020F0502020204030204" pitchFamily="34" charset="0"/>
              </a:rPr>
              <a:t>advise the matter is considered closed and where appropriate a reminder of obligations</a:t>
            </a:r>
            <a:endParaRPr lang="en-AU" sz="2200" u="sng" dirty="0">
              <a:solidFill>
                <a:srgbClr val="0563C1"/>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buFont typeface="Symbol" panose="05050102010706020507" pitchFamily="18" charset="2"/>
              <a:buChar char=""/>
            </a:pPr>
            <a:endParaRPr lang="en-AU" dirty="0"/>
          </a:p>
        </p:txBody>
      </p:sp>
    </p:spTree>
    <p:extLst>
      <p:ext uri="{BB962C8B-B14F-4D97-AF65-F5344CB8AC3E}">
        <p14:creationId xmlns:p14="http://schemas.microsoft.com/office/powerpoint/2010/main" val="2135678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BE9F-C7EB-4843-B3D4-D6F7572BDB97}"/>
              </a:ext>
            </a:extLst>
          </p:cNvPr>
          <p:cNvSpPr>
            <a:spLocks noGrp="1"/>
          </p:cNvSpPr>
          <p:nvPr>
            <p:ph type="title"/>
          </p:nvPr>
        </p:nvSpPr>
        <p:spPr>
          <a:xfrm>
            <a:off x="839788" y="365125"/>
            <a:ext cx="10515600" cy="900000"/>
          </a:xfrm>
        </p:spPr>
        <p:txBody>
          <a:bodyPr>
            <a:normAutofit/>
          </a:bodyPr>
          <a:lstStyle/>
          <a:p>
            <a:r>
              <a:rPr lang="en-AU" dirty="0"/>
              <a:t>Remember…</a:t>
            </a:r>
          </a:p>
        </p:txBody>
      </p:sp>
      <p:sp>
        <p:nvSpPr>
          <p:cNvPr id="4" name="Content Placeholder 3">
            <a:extLst>
              <a:ext uri="{FF2B5EF4-FFF2-40B4-BE49-F238E27FC236}">
                <a16:creationId xmlns:a16="http://schemas.microsoft.com/office/drawing/2014/main" id="{E19A25A5-8836-47C7-ABD4-CD250E3779AD}"/>
              </a:ext>
            </a:extLst>
          </p:cNvPr>
          <p:cNvSpPr>
            <a:spLocks noGrp="1"/>
          </p:cNvSpPr>
          <p:nvPr>
            <p:ph sz="half" idx="2"/>
          </p:nvPr>
        </p:nvSpPr>
        <p:spPr>
          <a:xfrm>
            <a:off x="838200" y="1265125"/>
            <a:ext cx="10515600" cy="5031172"/>
          </a:xfrm>
        </p:spPr>
        <p:txBody>
          <a:bodyPr>
            <a:normAutofit/>
          </a:bodyPr>
          <a:lstStyle/>
          <a:p>
            <a:pPr marL="0" indent="0">
              <a:lnSpc>
                <a:spcPct val="100000"/>
              </a:lnSpc>
              <a:buNone/>
            </a:pPr>
            <a:r>
              <a:rPr lang="en-AU" dirty="0">
                <a:latin typeface="Calibri" panose="020F0502020204030204" pitchFamily="34" charset="0"/>
                <a:cs typeface="Calibri" panose="020F0502020204030204" pitchFamily="34" charset="0"/>
              </a:rPr>
              <a:t>…</a:t>
            </a:r>
            <a:r>
              <a:rPr lang="en-AU" sz="2200" dirty="0">
                <a:latin typeface="Calibri" panose="020F0502020204030204" pitchFamily="34" charset="0"/>
                <a:cs typeface="Calibri" panose="020F0502020204030204" pitchFamily="34" charset="0"/>
              </a:rPr>
              <a:t>that every situation is different. </a:t>
            </a:r>
          </a:p>
          <a:p>
            <a:pPr marL="0" indent="0">
              <a:lnSpc>
                <a:spcPct val="100000"/>
              </a:lnSpc>
              <a:buNone/>
            </a:pPr>
            <a:r>
              <a:rPr lang="en-AU" sz="2200" dirty="0">
                <a:latin typeface="Calibri" panose="020F0502020204030204" pitchFamily="34" charset="0"/>
                <a:cs typeface="Calibri" panose="020F0502020204030204" pitchFamily="34" charset="0"/>
              </a:rPr>
              <a:t>An informal approach to incidents through a verbal conversation with the employee may be the appropriate action. You may also feel that a follow-up email is enough if the employee shows remorse or if the misconduct is low level. </a:t>
            </a:r>
          </a:p>
          <a:p>
            <a:pPr marL="0" indent="0">
              <a:lnSpc>
                <a:spcPct val="100000"/>
              </a:lnSpc>
              <a:buNone/>
            </a:pPr>
            <a:r>
              <a:rPr lang="en-AU" sz="2200" b="1" i="1" dirty="0">
                <a:latin typeface="Calibri" panose="020F0502020204030204" pitchFamily="34" charset="0"/>
                <a:cs typeface="Calibri" panose="020F0502020204030204" pitchFamily="34" charset="0"/>
              </a:rPr>
              <a:t>Let me tell you about Scarlett…</a:t>
            </a:r>
          </a:p>
          <a:p>
            <a:pPr marL="0" indent="0">
              <a:lnSpc>
                <a:spcPct val="100000"/>
              </a:lnSpc>
              <a:buNone/>
            </a:pPr>
            <a:r>
              <a:rPr lang="en-AU" sz="2200" dirty="0">
                <a:latin typeface="Calibri" panose="020F0502020204030204" pitchFamily="34" charset="0"/>
                <a:cs typeface="Calibri" panose="020F0502020204030204" pitchFamily="34" charset="0"/>
              </a:rPr>
              <a:t>If an employee denies the incident happened (but reports of similar conduct have been received previously):</a:t>
            </a:r>
          </a:p>
          <a:p>
            <a:pPr>
              <a:lnSpc>
                <a:spcPct val="100000"/>
              </a:lnSpc>
            </a:pPr>
            <a:r>
              <a:rPr lang="en-AU" sz="2200" dirty="0">
                <a:latin typeface="Calibri" panose="020F0502020204030204" pitchFamily="34" charset="0"/>
                <a:cs typeface="Calibri" panose="020F0502020204030204" pitchFamily="34" charset="0"/>
              </a:rPr>
              <a:t>Consider what information is available regarding the current information as together – on balance – it might be reasonable for you to consider it more likely than not that the incident occurred as reported. We can assist with making such an assessment</a:t>
            </a:r>
          </a:p>
          <a:p>
            <a:pPr marL="0" lvl="0" indent="0">
              <a:lnSpc>
                <a:spcPct val="100000"/>
              </a:lnSpc>
              <a:buNone/>
            </a:pPr>
            <a:r>
              <a:rPr lang="en-AU" sz="2200" b="1" i="1" dirty="0">
                <a:latin typeface="Calibri" panose="020F0502020204030204" pitchFamily="34" charset="0"/>
                <a:cs typeface="Calibri" panose="020F0502020204030204" pitchFamily="34" charset="0"/>
              </a:rPr>
              <a:t>Let me tell you about Solomon…</a:t>
            </a:r>
          </a:p>
          <a:p>
            <a:endParaRPr lang="en-AU" dirty="0"/>
          </a:p>
        </p:txBody>
      </p:sp>
    </p:spTree>
    <p:extLst>
      <p:ext uri="{BB962C8B-B14F-4D97-AF65-F5344CB8AC3E}">
        <p14:creationId xmlns:p14="http://schemas.microsoft.com/office/powerpoint/2010/main" val="4015957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DC52-50EE-48EF-8DEA-79841DC97DCA}"/>
              </a:ext>
            </a:extLst>
          </p:cNvPr>
          <p:cNvSpPr>
            <a:spLocks noGrp="1"/>
          </p:cNvSpPr>
          <p:nvPr>
            <p:ph type="title"/>
          </p:nvPr>
        </p:nvSpPr>
        <p:spPr>
          <a:xfrm>
            <a:off x="839788" y="365125"/>
            <a:ext cx="10515600" cy="900000"/>
          </a:xfrm>
        </p:spPr>
        <p:txBody>
          <a:bodyPr>
            <a:normAutofit/>
          </a:bodyPr>
          <a:lstStyle/>
          <a:p>
            <a:r>
              <a:rPr lang="en-AU" dirty="0"/>
              <a:t>Recap:</a:t>
            </a:r>
          </a:p>
        </p:txBody>
      </p:sp>
      <p:sp>
        <p:nvSpPr>
          <p:cNvPr id="4" name="Content Placeholder 3">
            <a:extLst>
              <a:ext uri="{FF2B5EF4-FFF2-40B4-BE49-F238E27FC236}">
                <a16:creationId xmlns:a16="http://schemas.microsoft.com/office/drawing/2014/main" id="{B4FE7033-3485-4068-ABEE-FE5497B4221C}"/>
              </a:ext>
            </a:extLst>
          </p:cNvPr>
          <p:cNvSpPr>
            <a:spLocks noGrp="1"/>
          </p:cNvSpPr>
          <p:nvPr>
            <p:ph sz="half" idx="2"/>
          </p:nvPr>
        </p:nvSpPr>
        <p:spPr>
          <a:xfrm>
            <a:off x="838800" y="1260000"/>
            <a:ext cx="10515600" cy="4646557"/>
          </a:xfrm>
        </p:spPr>
        <p:txBody>
          <a:bodyPr>
            <a:normAutofit fontScale="92500" lnSpcReduction="10000"/>
          </a:bodyPr>
          <a:lstStyle/>
          <a:p>
            <a:pPr lvl="0">
              <a:lnSpc>
                <a:spcPct val="110000"/>
              </a:lnSpc>
            </a:pPr>
            <a:r>
              <a:rPr lang="en-AU" sz="2400" dirty="0"/>
              <a:t>your reporting obligations</a:t>
            </a:r>
          </a:p>
          <a:p>
            <a:pPr lvl="0">
              <a:lnSpc>
                <a:spcPct val="110000"/>
              </a:lnSpc>
            </a:pPr>
            <a:r>
              <a:rPr lang="en-AU" sz="2400" dirty="0"/>
              <a:t>documentation and record keeping</a:t>
            </a:r>
          </a:p>
          <a:p>
            <a:pPr>
              <a:lnSpc>
                <a:spcPct val="110000"/>
              </a:lnSpc>
            </a:pPr>
            <a:r>
              <a:rPr lang="en-AU" sz="2400" dirty="0"/>
              <a:t>do you have all the relevant information is needed?</a:t>
            </a:r>
          </a:p>
          <a:p>
            <a:pPr>
              <a:lnSpc>
                <a:spcPct val="110000"/>
              </a:lnSpc>
            </a:pPr>
            <a:r>
              <a:rPr lang="en-AU" sz="2400" dirty="0"/>
              <a:t>how will you inform the employee of the concern?</a:t>
            </a:r>
          </a:p>
          <a:p>
            <a:pPr lvl="0">
              <a:lnSpc>
                <a:spcPct val="110000"/>
              </a:lnSpc>
            </a:pPr>
            <a:r>
              <a:rPr lang="en-AU" sz="2400" dirty="0"/>
              <a:t>allow reasonable time for employees to respond before forming your position on whether the misconduct happened</a:t>
            </a:r>
          </a:p>
          <a:p>
            <a:pPr lvl="0">
              <a:lnSpc>
                <a:spcPct val="110000"/>
              </a:lnSpc>
            </a:pPr>
            <a:r>
              <a:rPr lang="en-AU" sz="2400" dirty="0"/>
              <a:t>apply an appropriate and proportionate outcome based on the information available</a:t>
            </a:r>
          </a:p>
          <a:p>
            <a:pPr>
              <a:lnSpc>
                <a:spcPct val="110000"/>
              </a:lnSpc>
            </a:pPr>
            <a:r>
              <a:rPr lang="en-AU" sz="2400" dirty="0"/>
              <a:t>a letter of direction is </a:t>
            </a:r>
            <a:r>
              <a:rPr lang="en-AU" sz="2400" b="1" dirty="0"/>
              <a:t>not</a:t>
            </a:r>
            <a:r>
              <a:rPr lang="en-AU" sz="2400" dirty="0"/>
              <a:t> a disciplinary sanction -  however, you may caution the employee that a repeat of this (or similar) conduct may result in a disciplinary outcome</a:t>
            </a:r>
          </a:p>
          <a:p>
            <a:pPr lvl="0">
              <a:lnSpc>
                <a:spcPct val="110000"/>
              </a:lnSpc>
            </a:pPr>
            <a:r>
              <a:rPr lang="en-AU" sz="2400" dirty="0"/>
              <a:t>seek support from Performance Improvement and Incapacity</a:t>
            </a:r>
          </a:p>
          <a:p>
            <a:endParaRPr lang="en-AU" dirty="0"/>
          </a:p>
        </p:txBody>
      </p:sp>
    </p:spTree>
    <p:extLst>
      <p:ext uri="{BB962C8B-B14F-4D97-AF65-F5344CB8AC3E}">
        <p14:creationId xmlns:p14="http://schemas.microsoft.com/office/powerpoint/2010/main" val="2064478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DC52-50EE-48EF-8DEA-79841DC97DCA}"/>
              </a:ext>
            </a:extLst>
          </p:cNvPr>
          <p:cNvSpPr>
            <a:spLocks noGrp="1"/>
          </p:cNvSpPr>
          <p:nvPr>
            <p:ph type="title"/>
          </p:nvPr>
        </p:nvSpPr>
        <p:spPr>
          <a:xfrm>
            <a:off x="839788" y="365125"/>
            <a:ext cx="10515600" cy="900000"/>
          </a:xfrm>
        </p:spPr>
        <p:txBody>
          <a:bodyPr>
            <a:normAutofit/>
          </a:bodyPr>
          <a:lstStyle/>
          <a:p>
            <a:r>
              <a:rPr lang="en-AU" dirty="0"/>
              <a:t>Table Discussion</a:t>
            </a:r>
          </a:p>
        </p:txBody>
      </p:sp>
      <p:sp>
        <p:nvSpPr>
          <p:cNvPr id="4" name="Content Placeholder 3">
            <a:extLst>
              <a:ext uri="{FF2B5EF4-FFF2-40B4-BE49-F238E27FC236}">
                <a16:creationId xmlns:a16="http://schemas.microsoft.com/office/drawing/2014/main" id="{B4FE7033-3485-4068-ABEE-FE5497B4221C}"/>
              </a:ext>
            </a:extLst>
          </p:cNvPr>
          <p:cNvSpPr>
            <a:spLocks noGrp="1"/>
          </p:cNvSpPr>
          <p:nvPr>
            <p:ph sz="half" idx="2"/>
          </p:nvPr>
        </p:nvSpPr>
        <p:spPr>
          <a:xfrm>
            <a:off x="838800" y="1260000"/>
            <a:ext cx="10515600" cy="4646557"/>
          </a:xfrm>
        </p:spPr>
        <p:txBody>
          <a:bodyPr>
            <a:normAutofit/>
          </a:bodyPr>
          <a:lstStyle/>
          <a:p>
            <a:pPr marL="0" lvl="2" indent="0">
              <a:lnSpc>
                <a:spcPct val="100000"/>
              </a:lnSpc>
              <a:spcBef>
                <a:spcPts val="1000"/>
              </a:spcBef>
              <a:buNone/>
            </a:pPr>
            <a:r>
              <a:rPr lang="en-AU" sz="2400" dirty="0">
                <a:latin typeface="Calibri" panose="020F0502020204030204" pitchFamily="34" charset="0"/>
                <a:cs typeface="Calibri" panose="020F0502020204030204" pitchFamily="34" charset="0"/>
              </a:rPr>
              <a:t>So…</a:t>
            </a:r>
          </a:p>
          <a:p>
            <a:pPr marL="0" lvl="2" indent="0">
              <a:lnSpc>
                <a:spcPct val="100000"/>
              </a:lnSpc>
              <a:spcBef>
                <a:spcPts val="1000"/>
              </a:spcBef>
              <a:buNone/>
            </a:pPr>
            <a:r>
              <a:rPr lang="en-AU" sz="2400" dirty="0">
                <a:latin typeface="Calibri" panose="020F0502020204030204" pitchFamily="34" charset="0"/>
                <a:cs typeface="Calibri" panose="020F0502020204030204" pitchFamily="34" charset="0"/>
              </a:rPr>
              <a:t>Misconduct </a:t>
            </a:r>
            <a:r>
              <a:rPr lang="en-AU" sz="2400" b="1" u="sng" dirty="0">
                <a:latin typeface="Calibri" panose="020F0502020204030204" pitchFamily="34" charset="0"/>
                <a:cs typeface="Calibri" panose="020F0502020204030204" pitchFamily="34" charset="0"/>
              </a:rPr>
              <a:t>IS</a:t>
            </a:r>
            <a:r>
              <a:rPr lang="en-AU" sz="2400" dirty="0">
                <a:latin typeface="Calibri" panose="020F0502020204030204" pitchFamily="34" charset="0"/>
                <a:cs typeface="Calibri" panose="020F0502020204030204" pitchFamily="34" charset="0"/>
              </a:rPr>
              <a:t> unsatisfactory performance:</a:t>
            </a:r>
          </a:p>
          <a:p>
            <a:pPr marL="990600" lvl="3" indent="-447675">
              <a:lnSpc>
                <a:spcPct val="100000"/>
              </a:lnSpc>
              <a:spcBef>
                <a:spcPts val="1000"/>
              </a:spcBef>
            </a:pPr>
            <a:r>
              <a:rPr lang="en-AU" sz="2400" dirty="0">
                <a:latin typeface="Calibri" panose="020F0502020204030204" pitchFamily="34" charset="0"/>
                <a:cs typeface="Calibri" panose="020F0502020204030204" pitchFamily="34" charset="0"/>
              </a:rPr>
              <a:t>should you run a performance support/management process?</a:t>
            </a:r>
            <a:endParaRPr lang="en-AU" sz="2400" dirty="0">
              <a:solidFill>
                <a:srgbClr val="888B91"/>
              </a:solidFill>
              <a:latin typeface="Calibri" panose="020F0502020204030204" pitchFamily="34" charset="0"/>
              <a:cs typeface="Calibri" panose="020F0502020204030204" pitchFamily="34" charset="0"/>
            </a:endParaRPr>
          </a:p>
          <a:p>
            <a:pPr marL="990600" lvl="1" indent="-447675">
              <a:lnSpc>
                <a:spcPct val="100000"/>
              </a:lnSpc>
              <a:spcBef>
                <a:spcPts val="1000"/>
              </a:spcBef>
            </a:pPr>
            <a:r>
              <a:rPr lang="en-AU" sz="2400" dirty="0">
                <a:latin typeface="Calibri" panose="020F0502020204030204" pitchFamily="34" charset="0"/>
                <a:cs typeface="Calibri" panose="020F0502020204030204" pitchFamily="34" charset="0"/>
              </a:rPr>
              <a:t>think of a time when you’ve been unsure how you should respond…</a:t>
            </a:r>
            <a:br>
              <a:rPr lang="en-AU" sz="2400" dirty="0">
                <a:latin typeface="Calibri" panose="020F0502020204030204" pitchFamily="34" charset="0"/>
                <a:cs typeface="Calibri" panose="020F0502020204030204" pitchFamily="34" charset="0"/>
              </a:rPr>
            </a:br>
            <a:r>
              <a:rPr lang="en-AU" sz="2400" dirty="0">
                <a:latin typeface="Calibri" panose="020F0502020204030204" pitchFamily="34" charset="0"/>
                <a:cs typeface="Calibri" panose="020F0502020204030204" pitchFamily="34" charset="0"/>
              </a:rPr>
              <a:t>why wasn’t it straight forward?</a:t>
            </a:r>
          </a:p>
          <a:p>
            <a:pPr marL="990600" lvl="1" indent="-447675">
              <a:lnSpc>
                <a:spcPct val="100000"/>
              </a:lnSpc>
              <a:spcBef>
                <a:spcPts val="1000"/>
              </a:spcBef>
            </a:pPr>
            <a:r>
              <a:rPr lang="en-AU" sz="2400" dirty="0">
                <a:latin typeface="Calibri" panose="020F0502020204030204" pitchFamily="34" charset="0"/>
                <a:cs typeface="Calibri" panose="020F0502020204030204" pitchFamily="34" charset="0"/>
              </a:rPr>
              <a:t>what would have helped you decide what to do?</a:t>
            </a:r>
          </a:p>
          <a:p>
            <a:endParaRPr lang="en-AU" dirty="0"/>
          </a:p>
        </p:txBody>
      </p:sp>
    </p:spTree>
    <p:extLst>
      <p:ext uri="{BB962C8B-B14F-4D97-AF65-F5344CB8AC3E}">
        <p14:creationId xmlns:p14="http://schemas.microsoft.com/office/powerpoint/2010/main" val="2329293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79BE-06EB-40ED-B037-73EBD45B2341}"/>
              </a:ext>
            </a:extLst>
          </p:cNvPr>
          <p:cNvSpPr>
            <a:spLocks noGrp="1"/>
          </p:cNvSpPr>
          <p:nvPr>
            <p:ph type="title"/>
          </p:nvPr>
        </p:nvSpPr>
        <p:spPr>
          <a:xfrm>
            <a:off x="839788" y="365125"/>
            <a:ext cx="10515600" cy="900000"/>
          </a:xfrm>
        </p:spPr>
        <p:txBody>
          <a:bodyPr/>
          <a:lstStyle/>
          <a:p>
            <a:r>
              <a:rPr lang="en-AU" dirty="0"/>
              <a:t>Misconduct v. USP</a:t>
            </a:r>
          </a:p>
        </p:txBody>
      </p:sp>
      <p:sp>
        <p:nvSpPr>
          <p:cNvPr id="3" name="Text Placeholder 2">
            <a:extLst>
              <a:ext uri="{FF2B5EF4-FFF2-40B4-BE49-F238E27FC236}">
                <a16:creationId xmlns:a16="http://schemas.microsoft.com/office/drawing/2014/main" id="{CF983488-17AE-452A-BD90-8E55189DF3F2}"/>
              </a:ext>
            </a:extLst>
          </p:cNvPr>
          <p:cNvSpPr>
            <a:spLocks noGrp="1"/>
          </p:cNvSpPr>
          <p:nvPr>
            <p:ph type="body" idx="1"/>
          </p:nvPr>
        </p:nvSpPr>
        <p:spPr>
          <a:xfrm>
            <a:off x="838200" y="1123814"/>
            <a:ext cx="10515600" cy="468000"/>
          </a:xfrm>
        </p:spPr>
        <p:txBody>
          <a:bodyPr/>
          <a:lstStyle/>
          <a:p>
            <a:r>
              <a:rPr lang="en-AU" dirty="0"/>
              <a:t>Good way to look at it:</a:t>
            </a:r>
          </a:p>
        </p:txBody>
      </p:sp>
      <p:sp>
        <p:nvSpPr>
          <p:cNvPr id="4" name="Content Placeholder 3">
            <a:extLst>
              <a:ext uri="{FF2B5EF4-FFF2-40B4-BE49-F238E27FC236}">
                <a16:creationId xmlns:a16="http://schemas.microsoft.com/office/drawing/2014/main" id="{532999EF-EFAB-4141-9502-6D1E8CF944CF}"/>
              </a:ext>
            </a:extLst>
          </p:cNvPr>
          <p:cNvSpPr>
            <a:spLocks noGrp="1"/>
          </p:cNvSpPr>
          <p:nvPr>
            <p:ph sz="half" idx="2"/>
          </p:nvPr>
        </p:nvSpPr>
        <p:spPr>
          <a:xfrm>
            <a:off x="839788" y="1663337"/>
            <a:ext cx="10515600" cy="4526326"/>
          </a:xfrm>
        </p:spPr>
        <p:txBody>
          <a:bodyPr>
            <a:normAutofit fontScale="92500"/>
          </a:bodyPr>
          <a:lstStyle/>
          <a:p>
            <a:pPr>
              <a:lnSpc>
                <a:spcPct val="110000"/>
              </a:lnSpc>
            </a:pPr>
            <a:r>
              <a:rPr lang="en-AU" sz="2200" dirty="0">
                <a:latin typeface="Calibri" panose="020F0502020204030204" pitchFamily="34" charset="0"/>
                <a:cs typeface="Calibri" panose="020F0502020204030204" pitchFamily="34" charset="0"/>
              </a:rPr>
              <a:t>If capability/ability issues are the reason behind the misconduct…support to improve –  possible performance support process…</a:t>
            </a:r>
            <a:r>
              <a:rPr lang="en-AU" sz="2200" b="1" i="1" dirty="0">
                <a:latin typeface="Calibri" panose="020F0502020204030204" pitchFamily="34" charset="0"/>
                <a:cs typeface="Calibri" panose="020F0502020204030204" pitchFamily="34" charset="0"/>
              </a:rPr>
              <a:t>Let me tell you about Phoenix</a:t>
            </a:r>
          </a:p>
          <a:p>
            <a:pPr>
              <a:lnSpc>
                <a:spcPct val="110000"/>
              </a:lnSpc>
            </a:pPr>
            <a:r>
              <a:rPr lang="en-AU" sz="2200" dirty="0">
                <a:latin typeface="Calibri" panose="020F0502020204030204" pitchFamily="34" charset="0"/>
                <a:cs typeface="Calibri" panose="020F0502020204030204" pitchFamily="34" charset="0"/>
              </a:rPr>
              <a:t>If attitudinal…single response…escalate in formality if repeated – </a:t>
            </a:r>
            <a:r>
              <a:rPr lang="en-AU" sz="2200" b="1" i="1" dirty="0">
                <a:latin typeface="Calibri" panose="020F0502020204030204" pitchFamily="34" charset="0"/>
                <a:cs typeface="Calibri" panose="020F0502020204030204" pitchFamily="34" charset="0"/>
              </a:rPr>
              <a:t>remember Dani?</a:t>
            </a:r>
          </a:p>
          <a:p>
            <a:pPr>
              <a:lnSpc>
                <a:spcPct val="110000"/>
              </a:lnSpc>
            </a:pPr>
            <a:r>
              <a:rPr lang="en-AU" sz="2200" dirty="0">
                <a:latin typeface="Calibri" panose="020F0502020204030204" pitchFamily="34" charset="0"/>
                <a:cs typeface="Calibri" panose="020F0502020204030204" pitchFamily="34" charset="0"/>
              </a:rPr>
              <a:t>Sometimes you have a choice – i.e. lateness, unauthorised or repeated absences – individual factors of the matter need to be considered…</a:t>
            </a:r>
            <a:r>
              <a:rPr lang="en-AU" sz="2200" b="1" i="1" dirty="0">
                <a:latin typeface="Calibri" panose="020F0502020204030204" pitchFamily="34" charset="0"/>
                <a:cs typeface="Calibri" panose="020F0502020204030204" pitchFamily="34" charset="0"/>
              </a:rPr>
              <a:t>Let me tell you about Joseph</a:t>
            </a:r>
          </a:p>
          <a:p>
            <a:pPr>
              <a:lnSpc>
                <a:spcPct val="110000"/>
              </a:lnSpc>
            </a:pPr>
            <a:r>
              <a:rPr lang="en-AU" sz="2200" dirty="0">
                <a:latin typeface="Calibri" panose="020F0502020204030204" pitchFamily="34" charset="0"/>
                <a:cs typeface="Calibri" panose="020F0502020204030204" pitchFamily="34" charset="0"/>
              </a:rPr>
              <a:t>Responding to the misconduct as a one off in the first instance then moving into a performance support/management process might be the best course of action…</a:t>
            </a:r>
            <a:r>
              <a:rPr lang="en-AU" sz="2200" b="1" i="1" dirty="0">
                <a:latin typeface="Calibri" panose="020F0502020204030204" pitchFamily="34" charset="0"/>
                <a:cs typeface="Calibri" panose="020F0502020204030204" pitchFamily="34" charset="0"/>
              </a:rPr>
              <a:t>Let me tell you about Jasper</a:t>
            </a:r>
          </a:p>
          <a:p>
            <a:pPr marL="0" indent="0">
              <a:lnSpc>
                <a:spcPct val="110000"/>
              </a:lnSpc>
              <a:buNone/>
            </a:pPr>
            <a:r>
              <a:rPr lang="en-AU" sz="2200" dirty="0">
                <a:latin typeface="Calibri" panose="020F0502020204030204" pitchFamily="34" charset="0"/>
                <a:cs typeface="Calibri" panose="020F0502020204030204" pitchFamily="34" charset="0"/>
              </a:rPr>
              <a:t>Keep in mind - an employee behaving inappropriately in a performance support process </a:t>
            </a:r>
            <a:r>
              <a:rPr lang="en-AU" sz="2200" b="1" dirty="0">
                <a:latin typeface="Calibri" panose="020F0502020204030204" pitchFamily="34" charset="0"/>
                <a:cs typeface="Calibri" panose="020F0502020204030204" pitchFamily="34" charset="0"/>
              </a:rPr>
              <a:t>can</a:t>
            </a:r>
            <a:r>
              <a:rPr lang="en-AU" sz="2200" dirty="0">
                <a:latin typeface="Calibri" panose="020F0502020204030204" pitchFamily="34" charset="0"/>
                <a:cs typeface="Calibri" panose="020F0502020204030204" pitchFamily="34" charset="0"/>
              </a:rPr>
              <a:t> be issued with letters of directions while the process is in place</a:t>
            </a:r>
          </a:p>
          <a:p>
            <a:pPr marL="0" indent="0">
              <a:lnSpc>
                <a:spcPct val="110000"/>
              </a:lnSpc>
              <a:buNone/>
            </a:pPr>
            <a:r>
              <a:rPr lang="en-AU" sz="2200" dirty="0">
                <a:latin typeface="Calibri" panose="020F0502020204030204" pitchFamily="34" charset="0"/>
                <a:cs typeface="Calibri" panose="020F0502020204030204" pitchFamily="34" charset="0"/>
              </a:rPr>
              <a:t>AND - support people should be called out on any bad behaviour and can be removed from the role</a:t>
            </a:r>
          </a:p>
          <a:p>
            <a:endParaRPr lang="en-AU" dirty="0"/>
          </a:p>
        </p:txBody>
      </p:sp>
    </p:spTree>
    <p:extLst>
      <p:ext uri="{BB962C8B-B14F-4D97-AF65-F5344CB8AC3E}">
        <p14:creationId xmlns:p14="http://schemas.microsoft.com/office/powerpoint/2010/main" val="66286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79BE-06EB-40ED-B037-73EBD45B2341}"/>
              </a:ext>
            </a:extLst>
          </p:cNvPr>
          <p:cNvSpPr>
            <a:spLocks noGrp="1"/>
          </p:cNvSpPr>
          <p:nvPr>
            <p:ph type="title"/>
          </p:nvPr>
        </p:nvSpPr>
        <p:spPr>
          <a:xfrm>
            <a:off x="839788" y="365125"/>
            <a:ext cx="10515600" cy="900000"/>
          </a:xfrm>
        </p:spPr>
        <p:txBody>
          <a:bodyPr/>
          <a:lstStyle/>
          <a:p>
            <a:r>
              <a:rPr lang="en-AU" dirty="0"/>
              <a:t>Local Management</a:t>
            </a:r>
          </a:p>
        </p:txBody>
      </p:sp>
      <p:sp>
        <p:nvSpPr>
          <p:cNvPr id="3" name="Text Placeholder 2">
            <a:extLst>
              <a:ext uri="{FF2B5EF4-FFF2-40B4-BE49-F238E27FC236}">
                <a16:creationId xmlns:a16="http://schemas.microsoft.com/office/drawing/2014/main" id="{CF983488-17AE-452A-BD90-8E55189DF3F2}"/>
              </a:ext>
            </a:extLst>
          </p:cNvPr>
          <p:cNvSpPr>
            <a:spLocks noGrp="1"/>
          </p:cNvSpPr>
          <p:nvPr>
            <p:ph type="body" idx="1"/>
          </p:nvPr>
        </p:nvSpPr>
        <p:spPr>
          <a:xfrm>
            <a:off x="838200" y="1123814"/>
            <a:ext cx="10515600" cy="468000"/>
          </a:xfrm>
        </p:spPr>
        <p:txBody>
          <a:bodyPr/>
          <a:lstStyle/>
          <a:p>
            <a:r>
              <a:rPr lang="en-AU" dirty="0"/>
              <a:t>Misconduct</a:t>
            </a:r>
          </a:p>
        </p:txBody>
      </p:sp>
      <p:sp>
        <p:nvSpPr>
          <p:cNvPr id="4" name="Content Placeholder 3">
            <a:extLst>
              <a:ext uri="{FF2B5EF4-FFF2-40B4-BE49-F238E27FC236}">
                <a16:creationId xmlns:a16="http://schemas.microsoft.com/office/drawing/2014/main" id="{532999EF-EFAB-4141-9502-6D1E8CF944CF}"/>
              </a:ext>
            </a:extLst>
          </p:cNvPr>
          <p:cNvSpPr>
            <a:spLocks noGrp="1"/>
          </p:cNvSpPr>
          <p:nvPr>
            <p:ph sz="half" idx="2"/>
          </p:nvPr>
        </p:nvSpPr>
        <p:spPr>
          <a:xfrm>
            <a:off x="839788" y="1663337"/>
            <a:ext cx="10515600" cy="4526326"/>
          </a:xfrm>
        </p:spPr>
        <p:txBody>
          <a:bodyPr>
            <a:normAutofit/>
          </a:bodyPr>
          <a:lstStyle/>
          <a:p>
            <a:pPr marL="266700" indent="-266700">
              <a:lnSpc>
                <a:spcPct val="100000"/>
              </a:lnSpc>
            </a:pPr>
            <a:r>
              <a:rPr lang="en-AU" sz="2200" dirty="0">
                <a:latin typeface="Calibri" panose="020F0502020204030204" pitchFamily="34" charset="0"/>
                <a:cs typeface="Calibri" panose="020F0502020204030204" pitchFamily="34" charset="0"/>
              </a:rPr>
              <a:t>natural justice and procedural fairness</a:t>
            </a:r>
          </a:p>
          <a:p>
            <a:pPr marL="266700" indent="-266700">
              <a:lnSpc>
                <a:spcPct val="100000"/>
              </a:lnSpc>
            </a:pPr>
            <a:r>
              <a:rPr lang="en-AU" sz="2200" dirty="0">
                <a:latin typeface="Calibri" panose="020F0502020204030204" pitchFamily="34" charset="0"/>
                <a:cs typeface="Calibri" panose="020F0502020204030204" pitchFamily="34" charset="0"/>
              </a:rPr>
              <a:t>gather information</a:t>
            </a:r>
          </a:p>
          <a:p>
            <a:pPr marL="266700" indent="-266700">
              <a:lnSpc>
                <a:spcPct val="100000"/>
              </a:lnSpc>
            </a:pPr>
            <a:r>
              <a:rPr lang="en-AU" sz="2200" dirty="0">
                <a:latin typeface="Calibri" panose="020F0502020204030204" pitchFamily="34" charset="0"/>
                <a:cs typeface="Calibri" panose="020F0502020204030204" pitchFamily="34" charset="0"/>
              </a:rPr>
              <a:t>inform the employee</a:t>
            </a:r>
          </a:p>
          <a:p>
            <a:pPr marL="266700" indent="-266700">
              <a:lnSpc>
                <a:spcPct val="100000"/>
              </a:lnSpc>
            </a:pPr>
            <a:r>
              <a:rPr lang="en-AU" sz="2200" dirty="0">
                <a:latin typeface="Calibri" panose="020F0502020204030204" pitchFamily="34" charset="0"/>
                <a:cs typeface="Calibri" panose="020F0502020204030204" pitchFamily="34" charset="0"/>
              </a:rPr>
              <a:t>provide opportunity to respond</a:t>
            </a:r>
          </a:p>
          <a:p>
            <a:pPr marL="266700" indent="-266700">
              <a:lnSpc>
                <a:spcPct val="100000"/>
              </a:lnSpc>
            </a:pPr>
            <a:r>
              <a:rPr lang="en-AU" sz="2200" dirty="0">
                <a:latin typeface="Calibri" panose="020F0502020204030204" pitchFamily="34" charset="0"/>
                <a:cs typeface="Calibri" panose="020F0502020204030204" pitchFamily="34" charset="0"/>
              </a:rPr>
              <a:t>form a view</a:t>
            </a:r>
          </a:p>
          <a:p>
            <a:pPr marL="266700" indent="-266700">
              <a:lnSpc>
                <a:spcPct val="100000"/>
              </a:lnSpc>
            </a:pPr>
            <a:r>
              <a:rPr lang="en-AU" sz="2200" dirty="0">
                <a:latin typeface="Calibri" panose="020F0502020204030204" pitchFamily="34" charset="0"/>
                <a:cs typeface="Calibri" panose="020F0502020204030204" pitchFamily="34" charset="0"/>
              </a:rPr>
              <a:t>issue letter of reminder, directions, possible consequences (escalation to disciplinary) </a:t>
            </a:r>
          </a:p>
          <a:p>
            <a:pPr marL="266700" indent="-266700">
              <a:lnSpc>
                <a:spcPct val="100000"/>
              </a:lnSpc>
            </a:pPr>
            <a:r>
              <a:rPr lang="en-AU" sz="2200" dirty="0">
                <a:latin typeface="Calibri" panose="020F0502020204030204" pitchFamily="34" charset="0"/>
                <a:cs typeface="Calibri" panose="020F0502020204030204" pitchFamily="34" charset="0"/>
              </a:rPr>
              <a:t>matter closed…unless it happens again</a:t>
            </a:r>
          </a:p>
          <a:p>
            <a:endParaRPr lang="en-AU" dirty="0"/>
          </a:p>
        </p:txBody>
      </p:sp>
    </p:spTree>
    <p:extLst>
      <p:ext uri="{BB962C8B-B14F-4D97-AF65-F5344CB8AC3E}">
        <p14:creationId xmlns:p14="http://schemas.microsoft.com/office/powerpoint/2010/main" val="1117765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9D58DC-6A8D-4C3B-A277-DEE2593133FC}"/>
              </a:ext>
            </a:extLst>
          </p:cNvPr>
          <p:cNvSpPr>
            <a:spLocks noGrp="1"/>
          </p:cNvSpPr>
          <p:nvPr>
            <p:ph type="title"/>
          </p:nvPr>
        </p:nvSpPr>
        <p:spPr>
          <a:xfrm>
            <a:off x="839788" y="365125"/>
            <a:ext cx="10515600" cy="900000"/>
          </a:xfrm>
        </p:spPr>
        <p:txBody>
          <a:bodyPr/>
          <a:lstStyle/>
          <a:p>
            <a:r>
              <a:rPr lang="en-AU" dirty="0"/>
              <a:t>Acknowledgement of Country</a:t>
            </a:r>
          </a:p>
        </p:txBody>
      </p:sp>
      <p:sp>
        <p:nvSpPr>
          <p:cNvPr id="6" name="Content Placeholder 5">
            <a:extLst>
              <a:ext uri="{FF2B5EF4-FFF2-40B4-BE49-F238E27FC236}">
                <a16:creationId xmlns:a16="http://schemas.microsoft.com/office/drawing/2014/main" id="{2CA33242-4CF5-439F-8145-BCFE93D2D7E1}"/>
              </a:ext>
            </a:extLst>
          </p:cNvPr>
          <p:cNvSpPr>
            <a:spLocks noGrp="1"/>
          </p:cNvSpPr>
          <p:nvPr>
            <p:ph sz="half" idx="2"/>
          </p:nvPr>
        </p:nvSpPr>
        <p:spPr>
          <a:xfrm>
            <a:off x="839788" y="1417983"/>
            <a:ext cx="10515600" cy="4771680"/>
          </a:xfrm>
        </p:spPr>
        <p:txBody>
          <a:bodyPr>
            <a:normAutofit fontScale="92500"/>
          </a:bodyPr>
          <a:lstStyle/>
          <a:p>
            <a:pPr marL="0" indent="0">
              <a:lnSpc>
                <a:spcPct val="140000"/>
              </a:lnSpc>
              <a:spcBef>
                <a:spcPts val="600"/>
              </a:spcBef>
              <a:buNone/>
            </a:pPr>
            <a:r>
              <a:rPr lang="en-AU" sz="3000" dirty="0"/>
              <a:t>We acknowledge this land that we meet on today is the traditional lands for Kaurna people and that we respect their spiritual relationship with their country. We also acknowledge the Kaurna people as the custodians of the Adelaide region and that their cultural and heritage beliefs are still as important to the living Kaurna people today. We also pay respects to the cultural authority of Aboriginal people attending from other areas of South Australia/Australia present here.</a:t>
            </a:r>
          </a:p>
        </p:txBody>
      </p:sp>
    </p:spTree>
    <p:extLst>
      <p:ext uri="{BB962C8B-B14F-4D97-AF65-F5344CB8AC3E}">
        <p14:creationId xmlns:p14="http://schemas.microsoft.com/office/powerpoint/2010/main" val="2646629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79BE-06EB-40ED-B037-73EBD45B2341}"/>
              </a:ext>
            </a:extLst>
          </p:cNvPr>
          <p:cNvSpPr>
            <a:spLocks noGrp="1"/>
          </p:cNvSpPr>
          <p:nvPr>
            <p:ph type="title"/>
          </p:nvPr>
        </p:nvSpPr>
        <p:spPr>
          <a:xfrm>
            <a:off x="839788" y="365125"/>
            <a:ext cx="10515600" cy="900000"/>
          </a:xfrm>
        </p:spPr>
        <p:txBody>
          <a:bodyPr/>
          <a:lstStyle/>
          <a:p>
            <a:r>
              <a:rPr lang="en-AU" dirty="0"/>
              <a:t>Local Management</a:t>
            </a:r>
          </a:p>
        </p:txBody>
      </p:sp>
      <p:sp>
        <p:nvSpPr>
          <p:cNvPr id="3" name="Text Placeholder 2">
            <a:extLst>
              <a:ext uri="{FF2B5EF4-FFF2-40B4-BE49-F238E27FC236}">
                <a16:creationId xmlns:a16="http://schemas.microsoft.com/office/drawing/2014/main" id="{CF983488-17AE-452A-BD90-8E55189DF3F2}"/>
              </a:ext>
            </a:extLst>
          </p:cNvPr>
          <p:cNvSpPr>
            <a:spLocks noGrp="1"/>
          </p:cNvSpPr>
          <p:nvPr>
            <p:ph type="body" idx="1"/>
          </p:nvPr>
        </p:nvSpPr>
        <p:spPr>
          <a:xfrm>
            <a:off x="838200" y="1123814"/>
            <a:ext cx="10515600" cy="468000"/>
          </a:xfrm>
        </p:spPr>
        <p:txBody>
          <a:bodyPr/>
          <a:lstStyle/>
          <a:p>
            <a:r>
              <a:rPr lang="en-AU" dirty="0"/>
              <a:t>Unsatisfactory Performance</a:t>
            </a:r>
          </a:p>
        </p:txBody>
      </p:sp>
      <p:sp>
        <p:nvSpPr>
          <p:cNvPr id="4" name="Content Placeholder 3">
            <a:extLst>
              <a:ext uri="{FF2B5EF4-FFF2-40B4-BE49-F238E27FC236}">
                <a16:creationId xmlns:a16="http://schemas.microsoft.com/office/drawing/2014/main" id="{532999EF-EFAB-4141-9502-6D1E8CF944CF}"/>
              </a:ext>
            </a:extLst>
          </p:cNvPr>
          <p:cNvSpPr>
            <a:spLocks noGrp="1"/>
          </p:cNvSpPr>
          <p:nvPr>
            <p:ph sz="half" idx="2"/>
          </p:nvPr>
        </p:nvSpPr>
        <p:spPr>
          <a:xfrm>
            <a:off x="839788" y="1663337"/>
            <a:ext cx="10515600" cy="4526326"/>
          </a:xfrm>
        </p:spPr>
        <p:txBody>
          <a:bodyPr>
            <a:normAutofit lnSpcReduction="10000"/>
          </a:bodyPr>
          <a:lstStyle/>
          <a:p>
            <a:pPr marL="266700" indent="-266700">
              <a:lnSpc>
                <a:spcPct val="100000"/>
              </a:lnSpc>
            </a:pPr>
            <a:r>
              <a:rPr lang="en-AU" sz="2200" dirty="0">
                <a:latin typeface="Calibri" panose="020F0502020204030204" pitchFamily="34" charset="0"/>
                <a:cs typeface="Calibri" panose="020F0502020204030204" pitchFamily="34" charset="0"/>
              </a:rPr>
              <a:t>natural justice and procedural fairness</a:t>
            </a:r>
          </a:p>
          <a:p>
            <a:pPr marL="266700" indent="-266700">
              <a:lnSpc>
                <a:spcPct val="100000"/>
              </a:lnSpc>
            </a:pPr>
            <a:r>
              <a:rPr lang="en-AU" sz="2200" dirty="0">
                <a:latin typeface="Calibri" panose="020F0502020204030204" pitchFamily="34" charset="0"/>
                <a:cs typeface="Calibri" panose="020F0502020204030204" pitchFamily="34" charset="0"/>
              </a:rPr>
              <a:t>open process – no surprises (how has the PDP process been used to assist the performance)</a:t>
            </a:r>
          </a:p>
          <a:p>
            <a:pPr marL="266700" indent="-266700">
              <a:lnSpc>
                <a:spcPct val="100000"/>
              </a:lnSpc>
            </a:pPr>
            <a:r>
              <a:rPr lang="en-AU" sz="2200" dirty="0">
                <a:latin typeface="Calibri" panose="020F0502020204030204" pitchFamily="34" charset="0"/>
                <a:cs typeface="Calibri" panose="020F0502020204030204" pitchFamily="34" charset="0"/>
              </a:rPr>
              <a:t>sufficient evidence to commence a process under Managing Unsatisfactory Performance Guideline</a:t>
            </a:r>
          </a:p>
          <a:p>
            <a:pPr marL="266700" indent="-266700">
              <a:lnSpc>
                <a:spcPct val="100000"/>
              </a:lnSpc>
            </a:pPr>
            <a:r>
              <a:rPr lang="en-AU" sz="2200" dirty="0">
                <a:latin typeface="Calibri" panose="020F0502020204030204" pitchFamily="34" charset="0"/>
                <a:cs typeface="Calibri" panose="020F0502020204030204" pitchFamily="34" charset="0"/>
              </a:rPr>
              <a:t>doesn’t have to be a consensus </a:t>
            </a:r>
          </a:p>
          <a:p>
            <a:pPr marL="266700" indent="-266700">
              <a:lnSpc>
                <a:spcPct val="100000"/>
              </a:lnSpc>
            </a:pPr>
            <a:r>
              <a:rPr lang="en-AU" sz="2200" dirty="0">
                <a:latin typeface="Calibri" panose="020F0502020204030204" pitchFamily="34" charset="0"/>
                <a:cs typeface="Calibri" panose="020F0502020204030204" pitchFamily="34" charset="0"/>
              </a:rPr>
              <a:t>opportunity to respond to the unsatisfactory performance</a:t>
            </a:r>
          </a:p>
          <a:p>
            <a:pPr marL="266700" indent="-266700">
              <a:lnSpc>
                <a:spcPct val="100000"/>
              </a:lnSpc>
            </a:pPr>
            <a:r>
              <a:rPr lang="en-AU" sz="2200" dirty="0">
                <a:latin typeface="Calibri" panose="020F0502020204030204" pitchFamily="34" charset="0"/>
                <a:cs typeface="Calibri" panose="020F0502020204030204" pitchFamily="34" charset="0"/>
              </a:rPr>
              <a:t>clear performance expectations</a:t>
            </a:r>
          </a:p>
          <a:p>
            <a:pPr marL="266700" indent="-266700">
              <a:lnSpc>
                <a:spcPct val="100000"/>
              </a:lnSpc>
            </a:pPr>
            <a:r>
              <a:rPr lang="en-AU" sz="2200" dirty="0">
                <a:latin typeface="Calibri" panose="020F0502020204030204" pitchFamily="34" charset="0"/>
                <a:cs typeface="Calibri" panose="020F0502020204030204" pitchFamily="34" charset="0"/>
              </a:rPr>
              <a:t>targeted support provided</a:t>
            </a:r>
          </a:p>
          <a:p>
            <a:pPr marL="266700" indent="-266700">
              <a:lnSpc>
                <a:spcPct val="100000"/>
              </a:lnSpc>
            </a:pPr>
            <a:r>
              <a:rPr lang="en-AU" sz="2200" dirty="0">
                <a:latin typeface="Calibri" panose="020F0502020204030204" pitchFamily="34" charset="0"/>
                <a:cs typeface="Calibri" panose="020F0502020204030204" pitchFamily="34" charset="0"/>
              </a:rPr>
              <a:t>clear performance expectations</a:t>
            </a:r>
          </a:p>
          <a:p>
            <a:pPr marL="266700" indent="-266700">
              <a:lnSpc>
                <a:spcPct val="100000"/>
              </a:lnSpc>
            </a:pPr>
            <a:r>
              <a:rPr lang="en-AU" sz="2200" dirty="0">
                <a:latin typeface="Calibri" panose="020F0502020204030204" pitchFamily="34" charset="0"/>
                <a:cs typeface="Calibri" panose="020F0502020204030204" pitchFamily="34" charset="0"/>
              </a:rPr>
              <a:t>opportunity to remedy unsatisfactory performance</a:t>
            </a:r>
          </a:p>
          <a:p>
            <a:endParaRPr lang="en-AU" dirty="0"/>
          </a:p>
        </p:txBody>
      </p:sp>
    </p:spTree>
    <p:extLst>
      <p:ext uri="{BB962C8B-B14F-4D97-AF65-F5344CB8AC3E}">
        <p14:creationId xmlns:p14="http://schemas.microsoft.com/office/powerpoint/2010/main" val="3828776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DC52-50EE-48EF-8DEA-79841DC97DCA}"/>
              </a:ext>
            </a:extLst>
          </p:cNvPr>
          <p:cNvSpPr>
            <a:spLocks noGrp="1"/>
          </p:cNvSpPr>
          <p:nvPr>
            <p:ph type="title"/>
          </p:nvPr>
        </p:nvSpPr>
        <p:spPr>
          <a:xfrm>
            <a:off x="839788" y="365125"/>
            <a:ext cx="10515600" cy="900000"/>
          </a:xfrm>
        </p:spPr>
        <p:txBody>
          <a:bodyPr>
            <a:normAutofit/>
          </a:bodyPr>
          <a:lstStyle/>
          <a:p>
            <a:r>
              <a:rPr lang="en-AU" dirty="0"/>
              <a:t>Escalation to a disciplinary sanction</a:t>
            </a:r>
          </a:p>
        </p:txBody>
      </p:sp>
      <p:sp>
        <p:nvSpPr>
          <p:cNvPr id="4" name="Content Placeholder 3">
            <a:extLst>
              <a:ext uri="{FF2B5EF4-FFF2-40B4-BE49-F238E27FC236}">
                <a16:creationId xmlns:a16="http://schemas.microsoft.com/office/drawing/2014/main" id="{B4FE7033-3485-4068-ABEE-FE5497B4221C}"/>
              </a:ext>
            </a:extLst>
          </p:cNvPr>
          <p:cNvSpPr>
            <a:spLocks noGrp="1"/>
          </p:cNvSpPr>
          <p:nvPr>
            <p:ph sz="half" idx="2"/>
          </p:nvPr>
        </p:nvSpPr>
        <p:spPr>
          <a:xfrm>
            <a:off x="838800" y="1260000"/>
            <a:ext cx="10515600" cy="4646557"/>
          </a:xfrm>
        </p:spPr>
        <p:txBody>
          <a:bodyPr>
            <a:normAutofit fontScale="92500" lnSpcReduction="20000"/>
          </a:bodyPr>
          <a:lstStyle/>
          <a:p>
            <a:pPr marL="0" indent="0">
              <a:lnSpc>
                <a:spcPct val="100000"/>
              </a:lnSpc>
              <a:buNone/>
            </a:pPr>
            <a:r>
              <a:rPr lang="en-AU" sz="2600" b="1" dirty="0">
                <a:latin typeface="Calibri" panose="020F0502020204030204" pitchFamily="34" charset="0"/>
                <a:cs typeface="Calibri" panose="020F0502020204030204" pitchFamily="34" charset="0"/>
              </a:rPr>
              <a:t>Misconduct </a:t>
            </a:r>
          </a:p>
          <a:p>
            <a:pPr marL="266700" indent="-266700">
              <a:lnSpc>
                <a:spcPct val="100000"/>
              </a:lnSpc>
            </a:pPr>
            <a:r>
              <a:rPr lang="en-AU" sz="2400" dirty="0">
                <a:latin typeface="Calibri" panose="020F0502020204030204" pitchFamily="34" charset="0"/>
                <a:cs typeface="Calibri" panose="020F0502020204030204" pitchFamily="34" charset="0"/>
              </a:rPr>
              <a:t>Disciplinary sanction can be imposed when there has been repeated instances of low level misconduct of a similar nature, which have been previously dealt with</a:t>
            </a:r>
          </a:p>
          <a:p>
            <a:pPr marL="266700" indent="-266700">
              <a:lnSpc>
                <a:spcPct val="100000"/>
              </a:lnSpc>
            </a:pPr>
            <a:r>
              <a:rPr lang="en-AU" sz="2400" dirty="0">
                <a:latin typeface="Calibri" panose="020F0502020204030204" pitchFamily="34" charset="0"/>
                <a:cs typeface="Calibri" panose="020F0502020204030204" pitchFamily="34" charset="0"/>
              </a:rPr>
              <a:t>All of the information/documentation can be submitted to the CE’s delegate to determine if and what sanction should be applied</a:t>
            </a:r>
          </a:p>
          <a:p>
            <a:pPr marL="0" indent="0">
              <a:lnSpc>
                <a:spcPct val="100000"/>
              </a:lnSpc>
              <a:buNone/>
            </a:pPr>
            <a:endParaRPr lang="en-AU" sz="2400" dirty="0">
              <a:latin typeface="Calibri" panose="020F0502020204030204" pitchFamily="34" charset="0"/>
              <a:cs typeface="Calibri" panose="020F0502020204030204" pitchFamily="34" charset="0"/>
            </a:endParaRPr>
          </a:p>
          <a:p>
            <a:pPr marL="0" indent="0">
              <a:lnSpc>
                <a:spcPct val="100000"/>
              </a:lnSpc>
              <a:buNone/>
            </a:pPr>
            <a:r>
              <a:rPr lang="en-AU" sz="2600" b="1" dirty="0">
                <a:latin typeface="Calibri" panose="020F0502020204030204" pitchFamily="34" charset="0"/>
                <a:cs typeface="Calibri" panose="020F0502020204030204" pitchFamily="34" charset="0"/>
              </a:rPr>
              <a:t>Unsatisfactory Performance </a:t>
            </a:r>
          </a:p>
          <a:p>
            <a:pPr marL="266700" indent="-266700">
              <a:lnSpc>
                <a:spcPct val="100000"/>
              </a:lnSpc>
            </a:pPr>
            <a:r>
              <a:rPr lang="en-AU" sz="2400" dirty="0">
                <a:latin typeface="Calibri" panose="020F0502020204030204" pitchFamily="34" charset="0"/>
                <a:cs typeface="Calibri" panose="020F0502020204030204" pitchFamily="34" charset="0"/>
              </a:rPr>
              <a:t>An unsatisfactory performance process has been completed in accordance with the Managing Unsatisfactory Performance Guideline and performance has not sufficiently improved</a:t>
            </a:r>
          </a:p>
          <a:p>
            <a:pPr marL="266700" indent="-266700">
              <a:lnSpc>
                <a:spcPct val="100000"/>
              </a:lnSpc>
            </a:pPr>
            <a:r>
              <a:rPr lang="en-AU" sz="2400" dirty="0">
                <a:latin typeface="Calibri" panose="020F0502020204030204" pitchFamily="34" charset="0"/>
                <a:cs typeface="Calibri" panose="020F0502020204030204" pitchFamily="34" charset="0"/>
              </a:rPr>
              <a:t>In most cases employee is directed to remain absent from site</a:t>
            </a:r>
          </a:p>
          <a:p>
            <a:pPr marL="266700" indent="-266700">
              <a:lnSpc>
                <a:spcPct val="100000"/>
              </a:lnSpc>
            </a:pPr>
            <a:r>
              <a:rPr lang="en-AU" sz="2400" dirty="0">
                <a:latin typeface="Calibri" panose="020F0502020204030204" pitchFamily="34" charset="0"/>
                <a:cs typeface="Calibri" panose="020F0502020204030204" pitchFamily="34" charset="0"/>
              </a:rPr>
              <a:t>All of the information/documentation is prepared and submitted to the CE’s delegate to determine if and what sanction should be applied</a:t>
            </a:r>
          </a:p>
          <a:p>
            <a:endParaRPr lang="en-AU" dirty="0"/>
          </a:p>
        </p:txBody>
      </p:sp>
    </p:spTree>
    <p:extLst>
      <p:ext uri="{BB962C8B-B14F-4D97-AF65-F5344CB8AC3E}">
        <p14:creationId xmlns:p14="http://schemas.microsoft.com/office/powerpoint/2010/main" val="2571268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00000"/>
          </a:xfrm>
        </p:spPr>
        <p:txBody>
          <a:bodyPr/>
          <a:lstStyle/>
          <a:p>
            <a:r>
              <a:rPr lang="en-AU" dirty="0"/>
              <a:t>Take away…</a:t>
            </a:r>
          </a:p>
        </p:txBody>
      </p:sp>
      <p:sp>
        <p:nvSpPr>
          <p:cNvPr id="4" name="Content Placeholder 3"/>
          <p:cNvSpPr>
            <a:spLocks noGrp="1"/>
          </p:cNvSpPr>
          <p:nvPr>
            <p:ph sz="half" idx="2"/>
          </p:nvPr>
        </p:nvSpPr>
        <p:spPr>
          <a:xfrm>
            <a:off x="839788" y="1265126"/>
            <a:ext cx="10515600" cy="4924538"/>
          </a:xfrm>
        </p:spPr>
        <p:txBody>
          <a:bodyPr>
            <a:normAutofit fontScale="32500" lnSpcReduction="20000"/>
          </a:bodyPr>
          <a:lstStyle/>
          <a:p>
            <a:pPr marL="266700" indent="-266700">
              <a:lnSpc>
                <a:spcPct val="120000"/>
              </a:lnSpc>
            </a:pPr>
            <a:r>
              <a:rPr lang="en-AU" sz="6800" dirty="0">
                <a:latin typeface="Calibri" panose="020F0502020204030204" pitchFamily="34" charset="0"/>
                <a:cs typeface="Calibri" panose="020F0502020204030204" pitchFamily="34" charset="0"/>
              </a:rPr>
              <a:t>Address the low level incident (misconduct) as it arises so it can be escalated if necessary</a:t>
            </a:r>
          </a:p>
          <a:p>
            <a:pPr marL="266700" indent="-266700">
              <a:lnSpc>
                <a:spcPct val="120000"/>
              </a:lnSpc>
            </a:pPr>
            <a:r>
              <a:rPr lang="en-AU" sz="6800" dirty="0">
                <a:latin typeface="Calibri" panose="020F0502020204030204" pitchFamily="34" charset="0"/>
                <a:cs typeface="Calibri" panose="020F0502020204030204" pitchFamily="34" charset="0"/>
              </a:rPr>
              <a:t>If performance support process is in place and misconduct occurs during process – address the conduct - if IMD become involved – leader, PII and IMD work together to determine best course of action</a:t>
            </a:r>
          </a:p>
          <a:p>
            <a:pPr marL="266700" indent="-266700">
              <a:lnSpc>
                <a:spcPct val="120000"/>
              </a:lnSpc>
            </a:pPr>
            <a:r>
              <a:rPr lang="en-AU" sz="6800" dirty="0">
                <a:latin typeface="Calibri" panose="020F0502020204030204" pitchFamily="34" charset="0"/>
                <a:cs typeface="Calibri" panose="020F0502020204030204" pitchFamily="34" charset="0"/>
              </a:rPr>
              <a:t>Working with Performance Improvement and Incapacity ensures that employee records are kept centrally</a:t>
            </a:r>
          </a:p>
          <a:p>
            <a:pPr marL="266700" indent="-266700">
              <a:lnSpc>
                <a:spcPct val="120000"/>
              </a:lnSpc>
            </a:pPr>
            <a:r>
              <a:rPr lang="en-AU" sz="6800" dirty="0">
                <a:latin typeface="Calibri" panose="020F0502020204030204" pitchFamily="34" charset="0"/>
                <a:cs typeface="Calibri" panose="020F0502020204030204" pitchFamily="34" charset="0"/>
              </a:rPr>
              <a:t>No ‘one size fits all’ – but same principles are applied to misconduct and USP processes… procedural fairness and natural justice</a:t>
            </a:r>
          </a:p>
          <a:p>
            <a:pPr marL="266700" indent="-266700">
              <a:lnSpc>
                <a:spcPct val="120000"/>
              </a:lnSpc>
            </a:pPr>
            <a:r>
              <a:rPr lang="en-AU" sz="6800" dirty="0">
                <a:latin typeface="Calibri" panose="020F0502020204030204" pitchFamily="34" charset="0"/>
                <a:cs typeface="Calibri" panose="020F0502020204030204" pitchFamily="34" charset="0"/>
              </a:rPr>
              <a:t>Letter of direction or letter of cautioning possible consequences </a:t>
            </a:r>
            <a:r>
              <a:rPr lang="en-AU" sz="6800" b="1" dirty="0">
                <a:latin typeface="Calibri" panose="020F0502020204030204" pitchFamily="34" charset="0"/>
                <a:cs typeface="Calibri" panose="020F0502020204030204" pitchFamily="34" charset="0"/>
              </a:rPr>
              <a:t>is not </a:t>
            </a:r>
            <a:r>
              <a:rPr lang="en-AU" sz="6800" dirty="0">
                <a:latin typeface="Calibri" panose="020F0502020204030204" pitchFamily="34" charset="0"/>
                <a:cs typeface="Calibri" panose="020F0502020204030204" pitchFamily="34" charset="0"/>
              </a:rPr>
              <a:t>a disciplinary sanction</a:t>
            </a:r>
          </a:p>
          <a:p>
            <a:pPr marL="266700" indent="-266700">
              <a:lnSpc>
                <a:spcPct val="120000"/>
              </a:lnSpc>
            </a:pPr>
            <a:r>
              <a:rPr lang="en-AU" sz="6800" dirty="0">
                <a:latin typeface="Calibri" panose="020F0502020204030204" pitchFamily="34" charset="0"/>
                <a:cs typeface="Calibri" panose="020F0502020204030204" pitchFamily="34" charset="0"/>
              </a:rPr>
              <a:t>Employee still needs opportunity to respond even if its being locally managed</a:t>
            </a:r>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2650823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00000"/>
          </a:xfrm>
        </p:spPr>
        <p:txBody>
          <a:bodyPr/>
          <a:lstStyle/>
          <a:p>
            <a:r>
              <a:rPr lang="en-AU" dirty="0"/>
              <a:t>Take away…</a:t>
            </a:r>
          </a:p>
        </p:txBody>
      </p:sp>
      <p:sp>
        <p:nvSpPr>
          <p:cNvPr id="4" name="Content Placeholder 3"/>
          <p:cNvSpPr>
            <a:spLocks noGrp="1"/>
          </p:cNvSpPr>
          <p:nvPr>
            <p:ph sz="half" idx="2"/>
          </p:nvPr>
        </p:nvSpPr>
        <p:spPr>
          <a:xfrm>
            <a:off x="839788" y="1265126"/>
            <a:ext cx="10515600" cy="4924538"/>
          </a:xfrm>
        </p:spPr>
        <p:txBody>
          <a:bodyPr>
            <a:normAutofit/>
          </a:bodyPr>
          <a:lstStyle/>
          <a:p>
            <a:pPr marL="266700" indent="-266700">
              <a:lnSpc>
                <a:spcPct val="100000"/>
              </a:lnSpc>
            </a:pPr>
            <a:r>
              <a:rPr lang="en-AU" sz="2200" dirty="0">
                <a:latin typeface="Calibri" panose="020F0502020204030204" pitchFamily="34" charset="0"/>
                <a:cs typeface="Calibri" panose="020F0502020204030204" pitchFamily="34" charset="0"/>
              </a:rPr>
              <a:t>Issuing letters/emails are important as they build the case for escalation where there are repeated concerns</a:t>
            </a:r>
          </a:p>
          <a:p>
            <a:pPr marL="266700" indent="-266700">
              <a:lnSpc>
                <a:spcPct val="100000"/>
              </a:lnSpc>
            </a:pPr>
            <a:r>
              <a:rPr lang="en-AU" sz="2200" dirty="0">
                <a:latin typeface="Calibri" panose="020F0502020204030204" pitchFamily="34" charset="0"/>
                <a:cs typeface="Calibri" panose="020F0502020204030204" pitchFamily="34" charset="0"/>
              </a:rPr>
              <a:t>Rude and disagreeable behaviour is misconduct but as a single incident may not warrant a disciplinary sanction.  However, this may be the outcome where there is a pattern of behaviour and incidents that have been locally managed</a:t>
            </a:r>
          </a:p>
          <a:p>
            <a:pPr marL="266700" indent="-266700">
              <a:lnSpc>
                <a:spcPct val="100000"/>
              </a:lnSpc>
            </a:pPr>
            <a:r>
              <a:rPr lang="en-AU" sz="2200" dirty="0">
                <a:latin typeface="Calibri" panose="020F0502020204030204" pitchFamily="34" charset="0"/>
                <a:cs typeface="Calibri" panose="020F0502020204030204" pitchFamily="34" charset="0"/>
              </a:rPr>
              <a:t>Persistence and planning is key to a successful outcome</a:t>
            </a:r>
          </a:p>
          <a:p>
            <a:pPr marL="266700" indent="-266700">
              <a:lnSpc>
                <a:spcPct val="100000"/>
              </a:lnSpc>
            </a:pPr>
            <a:r>
              <a:rPr lang="en-AU" sz="2200" dirty="0">
                <a:latin typeface="Calibri" panose="020F0502020204030204" pitchFamily="34" charset="0"/>
                <a:cs typeface="Calibri" panose="020F0502020204030204" pitchFamily="34" charset="0"/>
              </a:rPr>
              <a:t>Share the load and seek support</a:t>
            </a:r>
          </a:p>
          <a:p>
            <a:pPr marL="266700" indent="-266700">
              <a:lnSpc>
                <a:spcPct val="100000"/>
              </a:lnSpc>
            </a:pPr>
            <a:r>
              <a:rPr lang="en-AU" sz="2200" dirty="0">
                <a:latin typeface="Calibri" panose="020F0502020204030204" pitchFamily="34" charset="0"/>
                <a:cs typeface="Calibri" panose="020F0502020204030204" pitchFamily="34" charset="0"/>
              </a:rPr>
              <a:t>Be prepared to have the difficult conversations</a:t>
            </a:r>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381310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99FFF-A27F-49D5-BFE3-39A43CCDC84F}"/>
              </a:ext>
            </a:extLst>
          </p:cNvPr>
          <p:cNvSpPr>
            <a:spLocks noGrp="1"/>
          </p:cNvSpPr>
          <p:nvPr>
            <p:ph type="title"/>
          </p:nvPr>
        </p:nvSpPr>
        <p:spPr>
          <a:xfrm>
            <a:off x="839788" y="365125"/>
            <a:ext cx="10515600" cy="900000"/>
          </a:xfrm>
        </p:spPr>
        <p:txBody>
          <a:bodyPr/>
          <a:lstStyle/>
          <a:p>
            <a:r>
              <a:rPr lang="en-AU" dirty="0"/>
              <a:t>Thanks for having us today</a:t>
            </a:r>
          </a:p>
        </p:txBody>
      </p:sp>
      <p:sp>
        <p:nvSpPr>
          <p:cNvPr id="3" name="Text Placeholder 2">
            <a:extLst>
              <a:ext uri="{FF2B5EF4-FFF2-40B4-BE49-F238E27FC236}">
                <a16:creationId xmlns:a16="http://schemas.microsoft.com/office/drawing/2014/main" id="{3AAAF645-782C-4143-A647-4114CF652C1B}"/>
              </a:ext>
            </a:extLst>
          </p:cNvPr>
          <p:cNvSpPr>
            <a:spLocks noGrp="1"/>
          </p:cNvSpPr>
          <p:nvPr>
            <p:ph type="body" idx="1"/>
          </p:nvPr>
        </p:nvSpPr>
        <p:spPr>
          <a:xfrm>
            <a:off x="839788" y="1265126"/>
            <a:ext cx="10515600" cy="4582002"/>
          </a:xfrm>
        </p:spPr>
        <p:txBody>
          <a:bodyPr anchor="t">
            <a:normAutofit lnSpcReduction="10000"/>
          </a:bodyPr>
          <a:lstStyle/>
          <a:p>
            <a:pPr>
              <a:lnSpc>
                <a:spcPct val="100000"/>
              </a:lnSpc>
            </a:pPr>
            <a:r>
              <a:rPr lang="en-AU" dirty="0">
                <a:latin typeface="Calibri" panose="020F0502020204030204" pitchFamily="34" charset="0"/>
                <a:cs typeface="Calibri" panose="020F0502020204030204" pitchFamily="34" charset="0"/>
              </a:rPr>
              <a:t>Contact details</a:t>
            </a:r>
          </a:p>
          <a:p>
            <a:pPr>
              <a:lnSpc>
                <a:spcPct val="100000"/>
              </a:lnSpc>
            </a:pPr>
            <a:r>
              <a:rPr lang="en-AU" sz="2200" b="0" dirty="0">
                <a:latin typeface="Calibri" panose="020F0502020204030204" pitchFamily="34" charset="0"/>
                <a:cs typeface="Calibri" panose="020F0502020204030204" pitchFamily="34" charset="0"/>
              </a:rPr>
              <a:t>Performance Improvement and Incapacity</a:t>
            </a:r>
          </a:p>
          <a:p>
            <a:pPr>
              <a:lnSpc>
                <a:spcPct val="100000"/>
              </a:lnSpc>
            </a:pPr>
            <a:r>
              <a:rPr lang="en-AU" sz="2200" b="0" dirty="0">
                <a:latin typeface="Calibri" panose="020F0502020204030204" pitchFamily="34" charset="0"/>
                <a:cs typeface="Calibri" panose="020F0502020204030204" pitchFamily="34" charset="0"/>
              </a:rPr>
              <a:t>Ph: 8226 1899</a:t>
            </a:r>
          </a:p>
          <a:p>
            <a:pPr>
              <a:lnSpc>
                <a:spcPct val="100000"/>
              </a:lnSpc>
            </a:pPr>
            <a:r>
              <a:rPr lang="en-AU" sz="2200" b="0" dirty="0">
                <a:latin typeface="Calibri" panose="020F0502020204030204" pitchFamily="34" charset="0"/>
                <a:cs typeface="Calibri" panose="020F0502020204030204" pitchFamily="34" charset="0"/>
              </a:rPr>
              <a:t>education.performanceandincapacity@sa.gov.au </a:t>
            </a:r>
          </a:p>
          <a:p>
            <a:pPr>
              <a:lnSpc>
                <a:spcPct val="100000"/>
              </a:lnSpc>
            </a:pPr>
            <a:endParaRPr lang="en-AU" sz="2000" b="0" dirty="0">
              <a:latin typeface="Calibri" panose="020F0502020204030204" pitchFamily="34" charset="0"/>
              <a:cs typeface="Calibri" panose="020F0502020204030204" pitchFamily="34" charset="0"/>
            </a:endParaRPr>
          </a:p>
          <a:p>
            <a:pPr>
              <a:lnSpc>
                <a:spcPct val="100000"/>
              </a:lnSpc>
            </a:pPr>
            <a:r>
              <a:rPr lang="en-AU" dirty="0">
                <a:latin typeface="Calibri" panose="020F0502020204030204" pitchFamily="34" charset="0"/>
                <a:cs typeface="Calibri" panose="020F0502020204030204" pitchFamily="34" charset="0"/>
              </a:rPr>
              <a:t>Manager Assist through EAP providers</a:t>
            </a:r>
          </a:p>
          <a:p>
            <a:pPr lvl="0" fontAlgn="base" hangingPunct="0">
              <a:lnSpc>
                <a:spcPct val="100000"/>
              </a:lnSpc>
            </a:pPr>
            <a:r>
              <a:rPr lang="en-AU" sz="2200" b="0" dirty="0">
                <a:latin typeface="Calibri" panose="020F0502020204030204" pitchFamily="34" charset="0"/>
                <a:cs typeface="Calibri" panose="020F0502020204030204" pitchFamily="34" charset="0"/>
              </a:rPr>
              <a:t>Corporate Health Group – 1300 870 147 </a:t>
            </a:r>
          </a:p>
          <a:p>
            <a:pPr lvl="0" fontAlgn="base" hangingPunct="0">
              <a:lnSpc>
                <a:spcPct val="100000"/>
              </a:lnSpc>
            </a:pPr>
            <a:r>
              <a:rPr lang="en-AU" sz="2200" b="0" dirty="0">
                <a:latin typeface="Calibri" panose="020F0502020204030204" pitchFamily="34" charset="0"/>
                <a:cs typeface="Calibri" panose="020F0502020204030204" pitchFamily="34" charset="0"/>
              </a:rPr>
              <a:t>ACCESS Programs – 1300 667 700 </a:t>
            </a:r>
          </a:p>
          <a:p>
            <a:pPr lvl="0" fontAlgn="base" hangingPunct="0">
              <a:lnSpc>
                <a:spcPct val="100000"/>
              </a:lnSpc>
            </a:pPr>
            <a:r>
              <a:rPr lang="en-AU" sz="2200" b="0" dirty="0" err="1">
                <a:latin typeface="Calibri" panose="020F0502020204030204" pitchFamily="34" charset="0"/>
                <a:cs typeface="Calibri" panose="020F0502020204030204" pitchFamily="34" charset="0"/>
              </a:rPr>
              <a:t>Benestar</a:t>
            </a:r>
            <a:r>
              <a:rPr lang="en-AU" sz="2200" b="0" dirty="0">
                <a:latin typeface="Calibri" panose="020F0502020204030204" pitchFamily="34" charset="0"/>
                <a:cs typeface="Calibri" panose="020F0502020204030204" pitchFamily="34" charset="0"/>
              </a:rPr>
              <a:t> – 1300 360 364 </a:t>
            </a:r>
          </a:p>
          <a:p>
            <a:pPr>
              <a:lnSpc>
                <a:spcPct val="100000"/>
              </a:lnSpc>
            </a:pPr>
            <a:r>
              <a:rPr lang="en-AU" sz="2200" b="0" dirty="0">
                <a:latin typeface="Calibri" panose="020F0502020204030204" pitchFamily="34" charset="0"/>
                <a:cs typeface="Calibri" panose="020F0502020204030204" pitchFamily="34" charset="0"/>
              </a:rPr>
              <a:t>Human Psychology – 1300 277 924 </a:t>
            </a:r>
            <a:endParaRPr lang="en-AU" sz="2200" b="0" dirty="0"/>
          </a:p>
        </p:txBody>
      </p:sp>
    </p:spTree>
    <p:extLst>
      <p:ext uri="{BB962C8B-B14F-4D97-AF65-F5344CB8AC3E}">
        <p14:creationId xmlns:p14="http://schemas.microsoft.com/office/powerpoint/2010/main" val="271274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00000"/>
          </a:xfrm>
        </p:spPr>
        <p:txBody>
          <a:bodyPr/>
          <a:lstStyle/>
          <a:p>
            <a:r>
              <a:rPr lang="en-AU" dirty="0"/>
              <a:t>In the next hour….</a:t>
            </a:r>
          </a:p>
        </p:txBody>
      </p:sp>
      <p:sp>
        <p:nvSpPr>
          <p:cNvPr id="4" name="Content Placeholder 3"/>
          <p:cNvSpPr>
            <a:spLocks noGrp="1"/>
          </p:cNvSpPr>
          <p:nvPr>
            <p:ph sz="half" idx="2"/>
          </p:nvPr>
        </p:nvSpPr>
        <p:spPr>
          <a:xfrm>
            <a:off x="839788" y="1799680"/>
            <a:ext cx="10515600" cy="3684588"/>
          </a:xfrm>
        </p:spPr>
        <p:txBody>
          <a:bodyPr/>
          <a:lstStyle/>
          <a:p>
            <a:pPr>
              <a:lnSpc>
                <a:spcPct val="100000"/>
              </a:lnSpc>
            </a:pPr>
            <a:r>
              <a:rPr lang="en-AU" sz="2200" dirty="0">
                <a:latin typeface="Calibri" panose="020F0502020204030204" pitchFamily="34" charset="0"/>
                <a:cs typeface="Calibri" panose="020F0502020204030204" pitchFamily="34" charset="0"/>
              </a:rPr>
              <a:t>Misconduct or unsatisfactory performance – and what process?</a:t>
            </a:r>
          </a:p>
          <a:p>
            <a:pPr>
              <a:lnSpc>
                <a:spcPct val="100000"/>
              </a:lnSpc>
            </a:pPr>
            <a:r>
              <a:rPr lang="en-AU" sz="2200" dirty="0">
                <a:latin typeface="Calibri" panose="020F0502020204030204" pitchFamily="34" charset="0"/>
                <a:cs typeface="Calibri" panose="020F0502020204030204" pitchFamily="34" charset="0"/>
              </a:rPr>
              <a:t>who takes it on?</a:t>
            </a:r>
          </a:p>
          <a:p>
            <a:pPr>
              <a:lnSpc>
                <a:spcPct val="100000"/>
              </a:lnSpc>
            </a:pPr>
            <a:r>
              <a:rPr lang="en-AU" sz="2200" dirty="0">
                <a:latin typeface="Calibri" panose="020F0502020204030204" pitchFamily="34" charset="0"/>
                <a:cs typeface="Calibri" panose="020F0502020204030204" pitchFamily="34" charset="0"/>
              </a:rPr>
              <a:t>local management</a:t>
            </a:r>
          </a:p>
          <a:p>
            <a:pPr>
              <a:lnSpc>
                <a:spcPct val="100000"/>
              </a:lnSpc>
            </a:pPr>
            <a:r>
              <a:rPr lang="en-AU" sz="2200" dirty="0">
                <a:latin typeface="Calibri" panose="020F0502020204030204" pitchFamily="34" charset="0"/>
                <a:cs typeface="Calibri" panose="020F0502020204030204" pitchFamily="34" charset="0"/>
              </a:rPr>
              <a:t>escalation to disciplinary sanction</a:t>
            </a:r>
          </a:p>
          <a:p>
            <a:pPr>
              <a:lnSpc>
                <a:spcPct val="100000"/>
              </a:lnSpc>
            </a:pPr>
            <a:r>
              <a:rPr lang="en-AU" sz="2200" dirty="0">
                <a:latin typeface="Calibri" panose="020F0502020204030204" pitchFamily="34" charset="0"/>
                <a:cs typeface="Calibri" panose="020F0502020204030204" pitchFamily="34" charset="0"/>
              </a:rPr>
              <a:t>case studies</a:t>
            </a:r>
          </a:p>
          <a:p>
            <a:pPr>
              <a:lnSpc>
                <a:spcPct val="100000"/>
              </a:lnSpc>
            </a:pPr>
            <a:r>
              <a:rPr lang="en-AU" sz="2200" dirty="0">
                <a:latin typeface="Calibri" panose="020F0502020204030204" pitchFamily="34" charset="0"/>
                <a:cs typeface="Calibri" panose="020F0502020204030204" pitchFamily="34" charset="0"/>
              </a:rPr>
              <a:t>what to consider</a:t>
            </a:r>
          </a:p>
          <a:p>
            <a:endParaRPr lang="en-AU" dirty="0"/>
          </a:p>
          <a:p>
            <a:pPr marL="0" indent="0">
              <a:buNone/>
            </a:pPr>
            <a:endParaRPr lang="en-AU" dirty="0"/>
          </a:p>
          <a:p>
            <a:endParaRPr lang="en-AU" dirty="0"/>
          </a:p>
        </p:txBody>
      </p:sp>
    </p:spTree>
    <p:extLst>
      <p:ext uri="{BB962C8B-B14F-4D97-AF65-F5344CB8AC3E}">
        <p14:creationId xmlns:p14="http://schemas.microsoft.com/office/powerpoint/2010/main" val="183172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00000"/>
          </a:xfrm>
        </p:spPr>
        <p:txBody>
          <a:bodyPr/>
          <a:lstStyle/>
          <a:p>
            <a:r>
              <a:rPr lang="en-AU" dirty="0"/>
              <a:t>Before we start…..</a:t>
            </a:r>
          </a:p>
        </p:txBody>
      </p:sp>
      <p:sp>
        <p:nvSpPr>
          <p:cNvPr id="4" name="Content Placeholder 3"/>
          <p:cNvSpPr>
            <a:spLocks noGrp="1"/>
          </p:cNvSpPr>
          <p:nvPr>
            <p:ph sz="half" idx="2"/>
          </p:nvPr>
        </p:nvSpPr>
        <p:spPr>
          <a:xfrm>
            <a:off x="757646" y="1493519"/>
            <a:ext cx="4594361" cy="4320000"/>
          </a:xfrm>
        </p:spPr>
        <p:txBody>
          <a:bodyPr>
            <a:normAutofit/>
          </a:bodyPr>
          <a:lstStyle/>
          <a:p>
            <a:pPr marL="0" indent="0">
              <a:lnSpc>
                <a:spcPct val="100000"/>
              </a:lnSpc>
              <a:buNone/>
            </a:pPr>
            <a:r>
              <a:rPr lang="en-AU" sz="2400" b="1" dirty="0"/>
              <a:t>Challenges </a:t>
            </a:r>
          </a:p>
          <a:p>
            <a:pPr>
              <a:lnSpc>
                <a:spcPct val="110000"/>
              </a:lnSpc>
            </a:pPr>
            <a:r>
              <a:rPr lang="en-AU" sz="2200" dirty="0">
                <a:latin typeface="Calibri" panose="020F0502020204030204" pitchFamily="34" charset="0"/>
                <a:cs typeface="Calibri" panose="020F0502020204030204" pitchFamily="34" charset="0"/>
              </a:rPr>
              <a:t>not always straightforward</a:t>
            </a:r>
          </a:p>
          <a:p>
            <a:pPr>
              <a:lnSpc>
                <a:spcPct val="110000"/>
              </a:lnSpc>
            </a:pPr>
            <a:r>
              <a:rPr lang="en-AU" sz="2200" dirty="0">
                <a:latin typeface="Calibri" panose="020F0502020204030204" pitchFamily="34" charset="0"/>
                <a:cs typeface="Calibri" panose="020F0502020204030204" pitchFamily="34" charset="0"/>
              </a:rPr>
              <a:t>case by case – no ‘one size fits all’</a:t>
            </a:r>
          </a:p>
          <a:p>
            <a:pPr>
              <a:lnSpc>
                <a:spcPct val="110000"/>
              </a:lnSpc>
            </a:pPr>
            <a:r>
              <a:rPr lang="en-AU" sz="2200" dirty="0">
                <a:latin typeface="Calibri" panose="020F0502020204030204" pitchFamily="34" charset="0"/>
                <a:cs typeface="Calibri" panose="020F0502020204030204" pitchFamily="34" charset="0"/>
              </a:rPr>
              <a:t>employee willingness</a:t>
            </a:r>
          </a:p>
          <a:p>
            <a:pPr>
              <a:lnSpc>
                <a:spcPct val="110000"/>
              </a:lnSpc>
            </a:pPr>
            <a:r>
              <a:rPr lang="en-AU" sz="2200" dirty="0">
                <a:latin typeface="Calibri" panose="020F0502020204030204" pitchFamily="34" charset="0"/>
                <a:cs typeface="Calibri" panose="020F0502020204030204" pitchFamily="34" charset="0"/>
              </a:rPr>
              <a:t>conversations can be difficult</a:t>
            </a:r>
          </a:p>
          <a:p>
            <a:pPr>
              <a:lnSpc>
                <a:spcPct val="110000"/>
              </a:lnSpc>
            </a:pPr>
            <a:r>
              <a:rPr lang="en-AU" sz="2200" dirty="0">
                <a:latin typeface="Calibri" panose="020F0502020204030204" pitchFamily="34" charset="0"/>
                <a:cs typeface="Calibri" panose="020F0502020204030204" pitchFamily="34" charset="0"/>
              </a:rPr>
              <a:t>external involvement –</a:t>
            </a:r>
            <a:br>
              <a:rPr lang="en-AU" sz="2200" dirty="0">
                <a:latin typeface="Calibri" panose="020F0502020204030204" pitchFamily="34" charset="0"/>
                <a:cs typeface="Calibri" panose="020F0502020204030204" pitchFamily="34" charset="0"/>
              </a:rPr>
            </a:br>
            <a:r>
              <a:rPr lang="en-AU" sz="2200" dirty="0">
                <a:latin typeface="Calibri" panose="020F0502020204030204" pitchFamily="34" charset="0"/>
                <a:cs typeface="Calibri" panose="020F0502020204030204" pitchFamily="34" charset="0"/>
              </a:rPr>
              <a:t>e.g. union/support persons</a:t>
            </a:r>
          </a:p>
          <a:p>
            <a:pPr>
              <a:lnSpc>
                <a:spcPct val="110000"/>
              </a:lnSpc>
            </a:pPr>
            <a:endParaRPr lang="en-AU" sz="2200" dirty="0"/>
          </a:p>
          <a:p>
            <a:pPr marL="0" indent="0">
              <a:buNone/>
            </a:pPr>
            <a:endParaRPr lang="en-AU" dirty="0"/>
          </a:p>
        </p:txBody>
      </p:sp>
      <p:sp>
        <p:nvSpPr>
          <p:cNvPr id="6" name="Content Placeholder 3"/>
          <p:cNvSpPr txBox="1">
            <a:spLocks/>
          </p:cNvSpPr>
          <p:nvPr/>
        </p:nvSpPr>
        <p:spPr>
          <a:xfrm>
            <a:off x="5521234" y="1493519"/>
            <a:ext cx="5913120" cy="4320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888B8D"/>
                </a:solidFill>
                <a:latin typeface="+mj-lt"/>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888B8D"/>
                </a:solidFill>
                <a:latin typeface="+mj-lt"/>
                <a:ea typeface="+mn-ea"/>
                <a:cs typeface="Calibri Light" panose="020F03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888B8D"/>
                </a:solidFill>
                <a:latin typeface="+mj-lt"/>
                <a:ea typeface="+mn-ea"/>
                <a:cs typeface="Calibri Light" panose="020F03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888B8D"/>
                </a:solidFill>
                <a:latin typeface="+mj-lt"/>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888B8D"/>
                </a:solidFill>
                <a:latin typeface="+mj-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AU" sz="2400" b="1" dirty="0"/>
              <a:t>Rewards</a:t>
            </a:r>
            <a:r>
              <a:rPr lang="en-AU" b="1" dirty="0"/>
              <a:t> </a:t>
            </a:r>
          </a:p>
          <a:p>
            <a:pPr>
              <a:lnSpc>
                <a:spcPct val="100000"/>
              </a:lnSpc>
            </a:pPr>
            <a:r>
              <a:rPr lang="en-AU" sz="2200" dirty="0">
                <a:latin typeface="Calibri" panose="020F0502020204030204" pitchFamily="34" charset="0"/>
                <a:cs typeface="Calibri" panose="020F0502020204030204" pitchFamily="34" charset="0"/>
              </a:rPr>
              <a:t>people can and do improve</a:t>
            </a:r>
          </a:p>
          <a:p>
            <a:pPr>
              <a:lnSpc>
                <a:spcPct val="100000"/>
              </a:lnSpc>
            </a:pPr>
            <a:r>
              <a:rPr lang="en-AU" sz="2200" dirty="0">
                <a:latin typeface="Calibri" panose="020F0502020204030204" pitchFamily="34" charset="0"/>
                <a:cs typeface="Calibri" panose="020F0502020204030204" pitchFamily="34" charset="0"/>
              </a:rPr>
              <a:t>commitment to performance improvement can effect positive change in performance development initiatives and school culture</a:t>
            </a:r>
          </a:p>
          <a:p>
            <a:pPr>
              <a:lnSpc>
                <a:spcPct val="100000"/>
              </a:lnSpc>
            </a:pPr>
            <a:r>
              <a:rPr lang="en-AU" sz="2200" dirty="0">
                <a:latin typeface="Calibri" panose="020F0502020204030204" pitchFamily="34" charset="0"/>
                <a:cs typeface="Calibri" panose="020F0502020204030204" pitchFamily="34" charset="0"/>
              </a:rPr>
              <a:t>difficult conversations get easier with practice</a:t>
            </a:r>
          </a:p>
          <a:p>
            <a:pPr>
              <a:lnSpc>
                <a:spcPct val="100000"/>
              </a:lnSpc>
            </a:pPr>
            <a:r>
              <a:rPr lang="en-AU" sz="2200" dirty="0">
                <a:latin typeface="Calibri" panose="020F0502020204030204" pitchFamily="34" charset="0"/>
                <a:cs typeface="Calibri" panose="020F0502020204030204" pitchFamily="34" charset="0"/>
              </a:rPr>
              <a:t>students are the overall winners</a:t>
            </a:r>
          </a:p>
          <a:p>
            <a:endParaRPr lang="en-AU" dirty="0"/>
          </a:p>
        </p:txBody>
      </p:sp>
    </p:spTree>
    <p:extLst>
      <p:ext uri="{BB962C8B-B14F-4D97-AF65-F5344CB8AC3E}">
        <p14:creationId xmlns:p14="http://schemas.microsoft.com/office/powerpoint/2010/main" val="88188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363600"/>
            <a:ext cx="10515600" cy="900000"/>
          </a:xfrm>
        </p:spPr>
        <p:txBody>
          <a:bodyPr anchor="ctr"/>
          <a:lstStyle/>
          <a:p>
            <a:r>
              <a:rPr lang="en-AU" sz="4400" dirty="0"/>
              <a:t>Good news………</a:t>
            </a:r>
          </a:p>
        </p:txBody>
      </p:sp>
      <p:sp>
        <p:nvSpPr>
          <p:cNvPr id="4" name="Content Placeholder 3"/>
          <p:cNvSpPr>
            <a:spLocks noGrp="1"/>
          </p:cNvSpPr>
          <p:nvPr>
            <p:ph sz="half" idx="2"/>
          </p:nvPr>
        </p:nvSpPr>
        <p:spPr>
          <a:xfrm>
            <a:off x="839788" y="1263600"/>
            <a:ext cx="10838406" cy="4801921"/>
          </a:xfrm>
        </p:spPr>
        <p:txBody>
          <a:bodyPr>
            <a:normAutofit fontScale="77500" lnSpcReduction="20000"/>
          </a:bodyPr>
          <a:lstStyle/>
          <a:p>
            <a:pPr>
              <a:lnSpc>
                <a:spcPct val="110000"/>
              </a:lnSpc>
            </a:pPr>
            <a:r>
              <a:rPr lang="en-AU" sz="2800" dirty="0">
                <a:latin typeface="Calibri" panose="020F0502020204030204" pitchFamily="34" charset="0"/>
                <a:cs typeface="Calibri" panose="020F0502020204030204" pitchFamily="34" charset="0"/>
              </a:rPr>
              <a:t>We will support you all the way!</a:t>
            </a:r>
          </a:p>
          <a:p>
            <a:pPr>
              <a:lnSpc>
                <a:spcPct val="110000"/>
              </a:lnSpc>
            </a:pPr>
            <a:r>
              <a:rPr lang="en-AU" sz="2800" dirty="0">
                <a:latin typeface="Calibri" panose="020F0502020204030204" pitchFamily="34" charset="0"/>
                <a:cs typeface="Calibri" panose="020F0502020204030204" pitchFamily="34" charset="0"/>
              </a:rPr>
              <a:t>There will always be an outcome if you stick with a process</a:t>
            </a:r>
          </a:p>
          <a:p>
            <a:pPr>
              <a:lnSpc>
                <a:spcPct val="110000"/>
              </a:lnSpc>
            </a:pPr>
            <a:r>
              <a:rPr lang="en-AU" sz="2800" dirty="0">
                <a:latin typeface="Calibri" panose="020F0502020204030204" pitchFamily="34" charset="0"/>
                <a:cs typeface="Calibri" panose="020F0502020204030204" pitchFamily="34" charset="0"/>
              </a:rPr>
              <a:t>Process doesn’t/shouldn’t take forever… if it is then we need to change what we are doing</a:t>
            </a:r>
          </a:p>
          <a:p>
            <a:pPr>
              <a:lnSpc>
                <a:spcPct val="110000"/>
              </a:lnSpc>
            </a:pPr>
            <a:r>
              <a:rPr lang="en-AU" sz="2800" dirty="0">
                <a:latin typeface="Calibri" panose="020F0502020204030204" pitchFamily="34" charset="0"/>
                <a:cs typeface="Calibri" panose="020F0502020204030204" pitchFamily="34" charset="0"/>
              </a:rPr>
              <a:t>We are able to modify our responses/actions as we progress depending on the circumstance</a:t>
            </a:r>
          </a:p>
          <a:p>
            <a:pPr>
              <a:lnSpc>
                <a:spcPct val="110000"/>
              </a:lnSpc>
            </a:pPr>
            <a:r>
              <a:rPr lang="en-AU" sz="2800" dirty="0">
                <a:latin typeface="Calibri" panose="020F0502020204030204" pitchFamily="34" charset="0"/>
                <a:cs typeface="Calibri" panose="020F0502020204030204" pitchFamily="34" charset="0"/>
              </a:rPr>
              <a:t>Escalation is possible!</a:t>
            </a:r>
          </a:p>
          <a:p>
            <a:pPr marL="0" indent="0">
              <a:lnSpc>
                <a:spcPct val="120000"/>
              </a:lnSpc>
              <a:spcBef>
                <a:spcPts val="1200"/>
              </a:spcBef>
              <a:buNone/>
            </a:pPr>
            <a:r>
              <a:rPr lang="en-AU" sz="4700" b="1" dirty="0"/>
              <a:t>Before we go any further….. </a:t>
            </a:r>
          </a:p>
          <a:p>
            <a:pPr>
              <a:lnSpc>
                <a:spcPct val="110000"/>
              </a:lnSpc>
            </a:pPr>
            <a:r>
              <a:rPr lang="en-AU" sz="2800" dirty="0">
                <a:latin typeface="Calibri" panose="020F0502020204030204" pitchFamily="34" charset="0"/>
                <a:cs typeface="Calibri" panose="020F0502020204030204" pitchFamily="34" charset="0"/>
              </a:rPr>
              <a:t>Today’s focus is on minor or lower  level misconduct matters and unsatisfactory performance managed at the local level</a:t>
            </a:r>
          </a:p>
          <a:p>
            <a:pPr>
              <a:lnSpc>
                <a:spcPct val="110000"/>
              </a:lnSpc>
            </a:pPr>
            <a:r>
              <a:rPr lang="en-AU" sz="2800" dirty="0">
                <a:latin typeface="Calibri" panose="020F0502020204030204" pitchFamily="34" charset="0"/>
                <a:cs typeface="Calibri" panose="020F0502020204030204" pitchFamily="34" charset="0"/>
              </a:rPr>
              <a:t>Serious misconduct continues to be responded to/managed by Incident Management Directorate</a:t>
            </a:r>
          </a:p>
          <a:p>
            <a:endParaRPr lang="en-AU" sz="4400" b="1" dirty="0"/>
          </a:p>
          <a:p>
            <a:endParaRPr lang="en-AU" dirty="0"/>
          </a:p>
        </p:txBody>
      </p:sp>
    </p:spTree>
    <p:extLst>
      <p:ext uri="{BB962C8B-B14F-4D97-AF65-F5344CB8AC3E}">
        <p14:creationId xmlns:p14="http://schemas.microsoft.com/office/powerpoint/2010/main" val="3806265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00000"/>
          </a:xfrm>
        </p:spPr>
        <p:txBody>
          <a:bodyPr/>
          <a:lstStyle/>
          <a:p>
            <a:r>
              <a:rPr lang="en-AU" dirty="0"/>
              <a:t>Misconduct or unsatisfactory performance?</a:t>
            </a:r>
          </a:p>
        </p:txBody>
      </p:sp>
      <p:sp>
        <p:nvSpPr>
          <p:cNvPr id="4" name="Content Placeholder 3"/>
          <p:cNvSpPr>
            <a:spLocks noGrp="1"/>
          </p:cNvSpPr>
          <p:nvPr>
            <p:ph sz="half" idx="2"/>
          </p:nvPr>
        </p:nvSpPr>
        <p:spPr>
          <a:xfrm>
            <a:off x="839787" y="1265126"/>
            <a:ext cx="10829699" cy="4924538"/>
          </a:xfrm>
        </p:spPr>
        <p:txBody>
          <a:bodyPr>
            <a:normAutofit/>
          </a:bodyPr>
          <a:lstStyle/>
          <a:p>
            <a:pPr>
              <a:lnSpc>
                <a:spcPct val="100000"/>
              </a:lnSpc>
            </a:pPr>
            <a:r>
              <a:rPr lang="en-AU" sz="2200" dirty="0">
                <a:latin typeface="Calibri" panose="020F0502020204030204" pitchFamily="34" charset="0"/>
                <a:cs typeface="Calibri" panose="020F0502020204030204" pitchFamily="34" charset="0"/>
              </a:rPr>
              <a:t>Unsatisfactory performance: when an employee is not performing the duties of their role to the required standard</a:t>
            </a:r>
          </a:p>
          <a:p>
            <a:pPr>
              <a:lnSpc>
                <a:spcPct val="100000"/>
              </a:lnSpc>
            </a:pPr>
            <a:r>
              <a:rPr lang="en-AU" sz="2200" dirty="0">
                <a:latin typeface="Calibri" panose="020F0502020204030204" pitchFamily="34" charset="0"/>
                <a:cs typeface="Calibri" panose="020F0502020204030204" pitchFamily="34" charset="0"/>
              </a:rPr>
              <a:t>Performance expectations: employees’ technical duties and the totality of conduct in connection with their role as a public sector employee</a:t>
            </a:r>
          </a:p>
          <a:p>
            <a:pPr>
              <a:lnSpc>
                <a:spcPct val="100000"/>
              </a:lnSpc>
            </a:pPr>
            <a:r>
              <a:rPr lang="en-AU" sz="2200" dirty="0">
                <a:latin typeface="Calibri" panose="020F0502020204030204" pitchFamily="34" charset="0"/>
                <a:cs typeface="Calibri" panose="020F0502020204030204" pitchFamily="34" charset="0"/>
              </a:rPr>
              <a:t>Employees may perform unsatisfactorily due to an inability, lack of application or effort or mental or physical incapacity</a:t>
            </a:r>
          </a:p>
          <a:p>
            <a:pPr>
              <a:lnSpc>
                <a:spcPct val="100000"/>
              </a:lnSpc>
            </a:pPr>
            <a:r>
              <a:rPr lang="en-AU" sz="2200" dirty="0">
                <a:latin typeface="Calibri" panose="020F0502020204030204" pitchFamily="34" charset="0"/>
                <a:cs typeface="Calibri" panose="020F0502020204030204" pitchFamily="34" charset="0"/>
              </a:rPr>
              <a:t>Misconduct </a:t>
            </a:r>
            <a:r>
              <a:rPr lang="en-AU" sz="2200" b="1" dirty="0">
                <a:latin typeface="Calibri" panose="020F0502020204030204" pitchFamily="34" charset="0"/>
                <a:cs typeface="Calibri" panose="020F0502020204030204" pitchFamily="34" charset="0"/>
              </a:rPr>
              <a:t>is</a:t>
            </a:r>
            <a:r>
              <a:rPr lang="en-AU" sz="2200" dirty="0">
                <a:latin typeface="Calibri" panose="020F0502020204030204" pitchFamily="34" charset="0"/>
                <a:cs typeface="Calibri" panose="020F0502020204030204" pitchFamily="34" charset="0"/>
              </a:rPr>
              <a:t> unsatisfactory performance – it involves either a negligent or deliberate departure from accepted ethical behavioural standards</a:t>
            </a:r>
          </a:p>
          <a:p>
            <a:pPr>
              <a:lnSpc>
                <a:spcPct val="100000"/>
              </a:lnSpc>
            </a:pPr>
            <a:r>
              <a:rPr lang="en-AU" sz="2200" dirty="0">
                <a:latin typeface="Calibri" panose="020F0502020204030204" pitchFamily="34" charset="0"/>
                <a:cs typeface="Calibri" panose="020F0502020204030204" pitchFamily="34" charset="0"/>
              </a:rPr>
              <a:t>Single incidents of misconduct can be responded to as a one off but there may be times when a performance support process is more appropriate…to be discussed </a:t>
            </a:r>
            <a:r>
              <a:rPr lang="en-AU" sz="2200" dirty="0">
                <a:latin typeface="Calibri" panose="020F0502020204030204" pitchFamily="34" charset="0"/>
                <a:cs typeface="Calibri" panose="020F0502020204030204" pitchFamily="34" charset="0"/>
                <a:sym typeface="Wingdings" panose="05000000000000000000" pitchFamily="2" charset="2"/>
              </a:rPr>
              <a:t></a:t>
            </a:r>
            <a:endParaRPr lang="en-AU" sz="2200" dirty="0">
              <a:latin typeface="Calibri" panose="020F0502020204030204" pitchFamily="34" charset="0"/>
              <a:cs typeface="Calibri" panose="020F0502020204030204" pitchFamily="34" charset="0"/>
            </a:endParaRPr>
          </a:p>
          <a:p>
            <a:endParaRPr lang="en-AU" sz="2200" dirty="0"/>
          </a:p>
          <a:p>
            <a:endParaRPr lang="en-AU" dirty="0">
              <a:solidFill>
                <a:schemeClr val="accent3">
                  <a:lumMod val="40000"/>
                  <a:lumOff val="60000"/>
                </a:schemeClr>
              </a:solidFill>
            </a:endParaRPr>
          </a:p>
          <a:p>
            <a:pPr lvl="1"/>
            <a:endParaRPr lang="en-AU" dirty="0">
              <a:solidFill>
                <a:schemeClr val="accent3">
                  <a:lumMod val="40000"/>
                  <a:lumOff val="60000"/>
                </a:schemeClr>
              </a:solidFill>
            </a:endParaRPr>
          </a:p>
          <a:p>
            <a:pPr marL="0" indent="0">
              <a:buNone/>
            </a:pPr>
            <a:endParaRPr lang="en-AU" dirty="0"/>
          </a:p>
        </p:txBody>
      </p:sp>
    </p:spTree>
    <p:extLst>
      <p:ext uri="{BB962C8B-B14F-4D97-AF65-F5344CB8AC3E}">
        <p14:creationId xmlns:p14="http://schemas.microsoft.com/office/powerpoint/2010/main" val="299983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6915-8E37-4D17-A225-F1121161172A}"/>
              </a:ext>
            </a:extLst>
          </p:cNvPr>
          <p:cNvSpPr>
            <a:spLocks noGrp="1"/>
          </p:cNvSpPr>
          <p:nvPr>
            <p:ph type="title"/>
          </p:nvPr>
        </p:nvSpPr>
        <p:spPr>
          <a:xfrm>
            <a:off x="839788" y="365125"/>
            <a:ext cx="10515600" cy="900000"/>
          </a:xfrm>
        </p:spPr>
        <p:txBody>
          <a:bodyPr/>
          <a:lstStyle/>
          <a:p>
            <a:r>
              <a:rPr lang="en-AU" dirty="0"/>
              <a:t>Examples</a:t>
            </a:r>
          </a:p>
        </p:txBody>
      </p:sp>
      <p:sp>
        <p:nvSpPr>
          <p:cNvPr id="3" name="Text Placeholder 2">
            <a:extLst>
              <a:ext uri="{FF2B5EF4-FFF2-40B4-BE49-F238E27FC236}">
                <a16:creationId xmlns:a16="http://schemas.microsoft.com/office/drawing/2014/main" id="{0EBD4163-7CD0-4DA5-8870-6D486F1DFDFD}"/>
              </a:ext>
            </a:extLst>
          </p:cNvPr>
          <p:cNvSpPr>
            <a:spLocks noGrp="1"/>
          </p:cNvSpPr>
          <p:nvPr>
            <p:ph type="body" idx="1"/>
          </p:nvPr>
        </p:nvSpPr>
        <p:spPr>
          <a:xfrm>
            <a:off x="836612" y="1176066"/>
            <a:ext cx="10515600" cy="468000"/>
          </a:xfrm>
        </p:spPr>
        <p:txBody>
          <a:bodyPr/>
          <a:lstStyle/>
          <a:p>
            <a:pPr>
              <a:tabLst>
                <a:tab pos="5024438" algn="l"/>
              </a:tabLst>
            </a:pPr>
            <a:r>
              <a:rPr lang="en-AU" dirty="0"/>
              <a:t>Unsatisfactory Performance	Misconduct</a:t>
            </a:r>
          </a:p>
        </p:txBody>
      </p:sp>
      <p:graphicFrame>
        <p:nvGraphicFramePr>
          <p:cNvPr id="5" name="Table 5">
            <a:extLst>
              <a:ext uri="{FF2B5EF4-FFF2-40B4-BE49-F238E27FC236}">
                <a16:creationId xmlns:a16="http://schemas.microsoft.com/office/drawing/2014/main" id="{3B1B4911-FF04-4CFA-904D-CCD2139A6E5C}"/>
              </a:ext>
            </a:extLst>
          </p:cNvPr>
          <p:cNvGraphicFramePr>
            <a:graphicFrameLocks noGrp="1"/>
          </p:cNvGraphicFramePr>
          <p:nvPr>
            <p:ph sz="half" idx="2"/>
            <p:extLst>
              <p:ext uri="{D42A27DB-BD31-4B8C-83A1-F6EECF244321}">
                <p14:modId xmlns:p14="http://schemas.microsoft.com/office/powerpoint/2010/main" val="2697623216"/>
              </p:ext>
            </p:extLst>
          </p:nvPr>
        </p:nvGraphicFramePr>
        <p:xfrm>
          <a:off x="836612" y="1644066"/>
          <a:ext cx="10800000" cy="4384920"/>
        </p:xfrm>
        <a:graphic>
          <a:graphicData uri="http://schemas.openxmlformats.org/drawingml/2006/table">
            <a:tbl>
              <a:tblPr firstRow="1" bandRow="1">
                <a:tableStyleId>{5C22544A-7EE6-4342-B048-85BDC9FD1C3A}</a:tableStyleId>
              </a:tblPr>
              <a:tblGrid>
                <a:gridCol w="5041674">
                  <a:extLst>
                    <a:ext uri="{9D8B030D-6E8A-4147-A177-3AD203B41FA5}">
                      <a16:colId xmlns:a16="http://schemas.microsoft.com/office/drawing/2014/main" val="4222211226"/>
                    </a:ext>
                  </a:extLst>
                </a:gridCol>
                <a:gridCol w="5758326">
                  <a:extLst>
                    <a:ext uri="{9D8B030D-6E8A-4147-A177-3AD203B41FA5}">
                      <a16:colId xmlns:a16="http://schemas.microsoft.com/office/drawing/2014/main" val="247830354"/>
                    </a:ext>
                  </a:extLst>
                </a:gridCol>
              </a:tblGrid>
              <a:tr h="4032068">
                <a:tc>
                  <a:txBody>
                    <a:bodyPr/>
                    <a:lstStyle/>
                    <a:p>
                      <a:pPr marL="0" indent="0">
                        <a:lnSpc>
                          <a:spcPct val="100000"/>
                        </a:lnSpc>
                        <a:spcBef>
                          <a:spcPts val="600"/>
                        </a:spcBef>
                        <a:buNone/>
                      </a:pPr>
                      <a:r>
                        <a:rPr lang="en-AU" sz="2000" b="0" dirty="0">
                          <a:solidFill>
                            <a:srgbClr val="888B8D"/>
                          </a:solidFill>
                          <a:latin typeface="Calibri" panose="020F0502020204030204" pitchFamily="34" charset="0"/>
                          <a:cs typeface="Calibri" panose="020F0502020204030204" pitchFamily="34" charset="0"/>
                        </a:rPr>
                        <a:t>When an employee is not performing the</a:t>
                      </a:r>
                      <a:br>
                        <a:rPr lang="en-AU" sz="2000" b="0" dirty="0">
                          <a:solidFill>
                            <a:srgbClr val="888B8D"/>
                          </a:solidFill>
                          <a:latin typeface="Calibri" panose="020F0502020204030204" pitchFamily="34" charset="0"/>
                          <a:cs typeface="Calibri" panose="020F0502020204030204" pitchFamily="34" charset="0"/>
                        </a:rPr>
                      </a:br>
                      <a:r>
                        <a:rPr lang="en-AU" sz="2000" b="0" dirty="0">
                          <a:solidFill>
                            <a:srgbClr val="888B8D"/>
                          </a:solidFill>
                          <a:latin typeface="Calibri" panose="020F0502020204030204" pitchFamily="34" charset="0"/>
                          <a:cs typeface="Calibri" panose="020F0502020204030204" pitchFamily="34" charset="0"/>
                        </a:rPr>
                        <a:t>duties of their role to the required standard:</a:t>
                      </a:r>
                    </a:p>
                    <a:p>
                      <a:pPr marL="182563" indent="-182563">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Poor classroom management</a:t>
                      </a:r>
                    </a:p>
                    <a:p>
                      <a:pPr marL="182563" indent="-182563">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No evidence of differentiation</a:t>
                      </a:r>
                    </a:p>
                    <a:p>
                      <a:pPr marL="182563" indent="-182563">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Not responding to parent emails</a:t>
                      </a:r>
                    </a:p>
                    <a:p>
                      <a:pPr marL="182563" indent="-182563">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Lack of planning / programming</a:t>
                      </a:r>
                    </a:p>
                    <a:p>
                      <a:pPr marL="182563" indent="-182563">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Insufficient evidence of assessment</a:t>
                      </a:r>
                    </a:p>
                    <a:p>
                      <a:pPr marL="182563" indent="-182563">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Not engaging in PD activities</a:t>
                      </a:r>
                    </a:p>
                    <a:p>
                      <a:pPr>
                        <a:lnSpc>
                          <a:spcPct val="100000"/>
                        </a:lnSpc>
                        <a:spcBef>
                          <a:spcPts val="600"/>
                        </a:spcBef>
                      </a:pPr>
                      <a:endParaRPr lang="en-AU" b="0" dirty="0">
                        <a:solidFill>
                          <a:srgbClr val="888B8D"/>
                        </a:solidFill>
                      </a:endParaRPr>
                    </a:p>
                  </a:txBody>
                  <a:tcPr marL="36000" marR="36000" marT="36000" marB="36000">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indent="0">
                        <a:lnSpc>
                          <a:spcPct val="100000"/>
                        </a:lnSpc>
                        <a:spcBef>
                          <a:spcPts val="600"/>
                        </a:spcBef>
                        <a:buNone/>
                      </a:pPr>
                      <a:r>
                        <a:rPr lang="en-AU" sz="2000" b="0" dirty="0">
                          <a:solidFill>
                            <a:srgbClr val="888B8D"/>
                          </a:solidFill>
                          <a:latin typeface="Calibri" panose="020F0502020204030204" pitchFamily="34" charset="0"/>
                          <a:cs typeface="Calibri" panose="020F0502020204030204" pitchFamily="34" charset="0"/>
                        </a:rPr>
                        <a:t>Conduct that contravenes the Code of Ethics for South Australian public sector/common law principles :</a:t>
                      </a:r>
                    </a:p>
                    <a:p>
                      <a:pPr marL="182563" indent="-168275">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Not following departmental or site policy/procedures</a:t>
                      </a:r>
                    </a:p>
                    <a:p>
                      <a:pPr marL="182563" indent="-168275">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Breach of protective practices</a:t>
                      </a:r>
                    </a:p>
                    <a:p>
                      <a:pPr marL="182563" indent="-168275">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Discourteous or unprofessional behaviour</a:t>
                      </a:r>
                    </a:p>
                    <a:p>
                      <a:pPr marL="182563" indent="-168275">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Wilfully and knowingly failing to follow reasonable direction</a:t>
                      </a:r>
                    </a:p>
                    <a:p>
                      <a:pPr marL="182563" indent="-168275">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Aggression</a:t>
                      </a:r>
                    </a:p>
                    <a:p>
                      <a:pPr marL="182563" indent="-168275">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Bullying and harassment</a:t>
                      </a:r>
                    </a:p>
                    <a:p>
                      <a:pPr marL="182563" indent="-168275">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Alcohol and drug use</a:t>
                      </a:r>
                    </a:p>
                    <a:p>
                      <a:pPr marL="182563" indent="-168275">
                        <a:lnSpc>
                          <a:spcPct val="100000"/>
                        </a:lnSpc>
                        <a:spcBef>
                          <a:spcPts val="600"/>
                        </a:spcBef>
                        <a:buFont typeface="Arial" panose="020B0604020202020204" pitchFamily="34" charset="0"/>
                        <a:buChar char="•"/>
                      </a:pPr>
                      <a:r>
                        <a:rPr lang="en-AU" sz="2000" b="0" dirty="0">
                          <a:solidFill>
                            <a:srgbClr val="888B8D"/>
                          </a:solidFill>
                          <a:latin typeface="Calibri" panose="020F0502020204030204" pitchFamily="34" charset="0"/>
                          <a:cs typeface="Calibri" panose="020F0502020204030204" pitchFamily="34" charset="0"/>
                        </a:rPr>
                        <a:t>Improper e-communications</a:t>
                      </a:r>
                    </a:p>
                    <a:p>
                      <a:pPr>
                        <a:lnSpc>
                          <a:spcPct val="100000"/>
                        </a:lnSpc>
                        <a:spcBef>
                          <a:spcPts val="600"/>
                        </a:spcBef>
                      </a:pPr>
                      <a:endParaRPr lang="en-AU" b="0" dirty="0">
                        <a:solidFill>
                          <a:srgbClr val="888B8D"/>
                        </a:solidFill>
                      </a:endParaRPr>
                    </a:p>
                  </a:txBody>
                  <a:tcPr marL="36000" marR="36000" marT="36000" marB="36000">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3033017"/>
                  </a:ext>
                </a:extLst>
              </a:tr>
            </a:tbl>
          </a:graphicData>
        </a:graphic>
      </p:graphicFrame>
    </p:spTree>
    <p:extLst>
      <p:ext uri="{BB962C8B-B14F-4D97-AF65-F5344CB8AC3E}">
        <p14:creationId xmlns:p14="http://schemas.microsoft.com/office/powerpoint/2010/main" val="204389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D02BA-C767-42D7-8682-E927384D9AD2}"/>
              </a:ext>
            </a:extLst>
          </p:cNvPr>
          <p:cNvSpPr>
            <a:spLocks noGrp="1"/>
          </p:cNvSpPr>
          <p:nvPr>
            <p:ph type="title"/>
          </p:nvPr>
        </p:nvSpPr>
        <p:spPr>
          <a:xfrm>
            <a:off x="839788" y="365125"/>
            <a:ext cx="10515600" cy="900000"/>
          </a:xfrm>
        </p:spPr>
        <p:txBody>
          <a:bodyPr/>
          <a:lstStyle/>
          <a:p>
            <a:r>
              <a:rPr lang="en-AU" dirty="0"/>
              <a:t>What is the process?</a:t>
            </a:r>
          </a:p>
        </p:txBody>
      </p:sp>
      <p:sp>
        <p:nvSpPr>
          <p:cNvPr id="3" name="Text Placeholder 2">
            <a:extLst>
              <a:ext uri="{FF2B5EF4-FFF2-40B4-BE49-F238E27FC236}">
                <a16:creationId xmlns:a16="http://schemas.microsoft.com/office/drawing/2014/main" id="{111BBC7A-9DC2-4706-9963-618B1F80A08A}"/>
              </a:ext>
            </a:extLst>
          </p:cNvPr>
          <p:cNvSpPr>
            <a:spLocks noGrp="1"/>
          </p:cNvSpPr>
          <p:nvPr>
            <p:ph type="body" idx="1"/>
          </p:nvPr>
        </p:nvSpPr>
        <p:spPr>
          <a:xfrm>
            <a:off x="839788" y="1265125"/>
            <a:ext cx="10515600" cy="823912"/>
          </a:xfrm>
        </p:spPr>
        <p:txBody>
          <a:bodyPr anchor="t">
            <a:normAutofit fontScale="85000" lnSpcReduction="10000"/>
          </a:bodyPr>
          <a:lstStyle/>
          <a:p>
            <a:pPr>
              <a:lnSpc>
                <a:spcPct val="110000"/>
              </a:lnSpc>
              <a:spcBef>
                <a:spcPts val="0"/>
              </a:spcBef>
            </a:pPr>
            <a:r>
              <a:rPr lang="en-AU" dirty="0"/>
              <a:t>Schools and Preschools like all public sector entities have a responsibility to address performance in accordance with processes guided by the Commissioner for Public Sector Employment</a:t>
            </a:r>
          </a:p>
        </p:txBody>
      </p:sp>
      <p:graphicFrame>
        <p:nvGraphicFramePr>
          <p:cNvPr id="5" name="Table 5">
            <a:extLst>
              <a:ext uri="{FF2B5EF4-FFF2-40B4-BE49-F238E27FC236}">
                <a16:creationId xmlns:a16="http://schemas.microsoft.com/office/drawing/2014/main" id="{EEC2AAD5-1132-4791-B782-6BBFD801A1BC}"/>
              </a:ext>
            </a:extLst>
          </p:cNvPr>
          <p:cNvGraphicFramePr>
            <a:graphicFrameLocks noGrp="1"/>
          </p:cNvGraphicFramePr>
          <p:nvPr>
            <p:ph sz="half" idx="2"/>
            <p:extLst>
              <p:ext uri="{D42A27DB-BD31-4B8C-83A1-F6EECF244321}">
                <p14:modId xmlns:p14="http://schemas.microsoft.com/office/powerpoint/2010/main" val="881625719"/>
              </p:ext>
            </p:extLst>
          </p:nvPr>
        </p:nvGraphicFramePr>
        <p:xfrm>
          <a:off x="839788" y="2089036"/>
          <a:ext cx="10515600" cy="42376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770168883"/>
                    </a:ext>
                  </a:extLst>
                </a:gridCol>
                <a:gridCol w="5257800">
                  <a:extLst>
                    <a:ext uri="{9D8B030D-6E8A-4147-A177-3AD203B41FA5}">
                      <a16:colId xmlns:a16="http://schemas.microsoft.com/office/drawing/2014/main" val="3491436437"/>
                    </a:ext>
                  </a:extLst>
                </a:gridCol>
              </a:tblGrid>
              <a:tr h="4224677">
                <a:tc>
                  <a:txBody>
                    <a:bodyPr/>
                    <a:lstStyle/>
                    <a:p>
                      <a:pPr>
                        <a:spcBef>
                          <a:spcPts val="200"/>
                        </a:spcBef>
                      </a:pPr>
                      <a:r>
                        <a:rPr lang="en-AU" sz="2200" dirty="0">
                          <a:solidFill>
                            <a:srgbClr val="888B8D"/>
                          </a:solidFill>
                          <a:latin typeface="Calibri" panose="020F0502020204030204" pitchFamily="34" charset="0"/>
                          <a:cs typeface="Calibri" panose="020F0502020204030204" pitchFamily="34" charset="0"/>
                        </a:rPr>
                        <a:t>Unsatisfactory Performance</a:t>
                      </a:r>
                    </a:p>
                    <a:p>
                      <a:pPr marL="0" indent="0">
                        <a:spcBef>
                          <a:spcPts val="200"/>
                        </a:spcBef>
                        <a:buNone/>
                      </a:pPr>
                      <a:r>
                        <a:rPr lang="en-AU" sz="2000" b="0" dirty="0">
                          <a:solidFill>
                            <a:srgbClr val="888B8D"/>
                          </a:solidFill>
                          <a:latin typeface="Calibri" panose="020F0502020204030204" pitchFamily="34" charset="0"/>
                          <a:cs typeface="Calibri" panose="020F0502020204030204" pitchFamily="34" charset="0"/>
                        </a:rPr>
                        <a:t>Site managed process with targeted support from Performance Improvement and Incapacity</a:t>
                      </a:r>
                    </a:p>
                    <a:p>
                      <a:pPr marL="0" indent="0">
                        <a:spcBef>
                          <a:spcPts val="200"/>
                        </a:spcBef>
                        <a:buNone/>
                      </a:pPr>
                      <a:r>
                        <a:rPr lang="en-AU" sz="2000" b="0" dirty="0">
                          <a:solidFill>
                            <a:srgbClr val="888B8D"/>
                          </a:solidFill>
                          <a:latin typeface="Calibri" panose="020F0502020204030204" pitchFamily="34" charset="0"/>
                          <a:cs typeface="Calibri" panose="020F0502020204030204" pitchFamily="34" charset="0"/>
                        </a:rPr>
                        <a:t>Managed in accordance with the department’s Managing Unsatisfactory Performance guideline</a:t>
                      </a:r>
                    </a:p>
                    <a:p>
                      <a:pPr marL="444500" indent="-261938">
                        <a:spcBef>
                          <a:spcPts val="200"/>
                        </a:spcBef>
                        <a:buFont typeface="Wingdings" panose="05000000000000000000" pitchFamily="2" charset="2"/>
                        <a:buChar char="ü"/>
                        <a:tabLst/>
                      </a:pPr>
                      <a:r>
                        <a:rPr lang="en-AU" sz="2000" b="0" dirty="0">
                          <a:solidFill>
                            <a:srgbClr val="888B8D"/>
                          </a:solidFill>
                          <a:latin typeface="Calibri" panose="020F0502020204030204" pitchFamily="34" charset="0"/>
                          <a:cs typeface="Calibri" panose="020F0502020204030204" pitchFamily="34" charset="0"/>
                        </a:rPr>
                        <a:t>Areas of unsatisfactory performance clearly defined and documented</a:t>
                      </a:r>
                    </a:p>
                    <a:p>
                      <a:pPr marL="444500" indent="-261938">
                        <a:spcBef>
                          <a:spcPts val="200"/>
                        </a:spcBef>
                        <a:buFont typeface="Wingdings" panose="05000000000000000000" pitchFamily="2" charset="2"/>
                        <a:buChar char="ü"/>
                        <a:tabLst/>
                      </a:pPr>
                      <a:r>
                        <a:rPr lang="en-AU" sz="2000" b="0" dirty="0">
                          <a:solidFill>
                            <a:srgbClr val="888B8D"/>
                          </a:solidFill>
                          <a:latin typeface="Calibri" panose="020F0502020204030204" pitchFamily="34" charset="0"/>
                          <a:cs typeface="Calibri" panose="020F0502020204030204" pitchFamily="34" charset="0"/>
                        </a:rPr>
                        <a:t>Opportunity to respond</a:t>
                      </a:r>
                    </a:p>
                    <a:p>
                      <a:pPr marL="444500" indent="-261938">
                        <a:spcBef>
                          <a:spcPts val="200"/>
                        </a:spcBef>
                        <a:buFont typeface="Wingdings" panose="05000000000000000000" pitchFamily="2" charset="2"/>
                        <a:buChar char="ü"/>
                        <a:tabLst/>
                      </a:pPr>
                      <a:r>
                        <a:rPr lang="en-AU" sz="2000" b="0" dirty="0">
                          <a:solidFill>
                            <a:srgbClr val="888B8D"/>
                          </a:solidFill>
                          <a:latin typeface="Calibri" panose="020F0502020204030204" pitchFamily="34" charset="0"/>
                          <a:cs typeface="Calibri" panose="020F0502020204030204" pitchFamily="34" charset="0"/>
                        </a:rPr>
                        <a:t>Clear description of expected performance </a:t>
                      </a:r>
                    </a:p>
                    <a:p>
                      <a:pPr marL="444500" indent="-261938">
                        <a:spcBef>
                          <a:spcPts val="200"/>
                        </a:spcBef>
                        <a:buFont typeface="Wingdings" panose="05000000000000000000" pitchFamily="2" charset="2"/>
                        <a:buChar char="ü"/>
                        <a:tabLst/>
                      </a:pPr>
                      <a:r>
                        <a:rPr lang="en-AU" sz="2000" b="0" dirty="0">
                          <a:solidFill>
                            <a:srgbClr val="888B8D"/>
                          </a:solidFill>
                          <a:latin typeface="Calibri" panose="020F0502020204030204" pitchFamily="34" charset="0"/>
                          <a:cs typeface="Calibri" panose="020F0502020204030204" pitchFamily="34" charset="0"/>
                        </a:rPr>
                        <a:t>Support to remedy unsatisfactory performance</a:t>
                      </a:r>
                    </a:p>
                    <a:p>
                      <a:pPr marL="444500" indent="-261938">
                        <a:spcBef>
                          <a:spcPts val="200"/>
                        </a:spcBef>
                        <a:buFont typeface="Wingdings" panose="05000000000000000000" pitchFamily="2" charset="2"/>
                        <a:buChar char="ü"/>
                        <a:tabLst/>
                      </a:pPr>
                      <a:r>
                        <a:rPr lang="en-AU" sz="2000" b="0" dirty="0">
                          <a:solidFill>
                            <a:srgbClr val="888B8D"/>
                          </a:solidFill>
                          <a:latin typeface="Calibri" panose="020F0502020204030204" pitchFamily="34" charset="0"/>
                          <a:cs typeface="Calibri" panose="020F0502020204030204" pitchFamily="34" charset="0"/>
                        </a:rPr>
                        <a:t>Timeframe for improvement</a:t>
                      </a:r>
                    </a:p>
                    <a:p>
                      <a:pPr>
                        <a:spcBef>
                          <a:spcPts val="200"/>
                        </a:spcBef>
                      </a:pPr>
                      <a:endParaRPr lang="en-AU" dirty="0">
                        <a:solidFill>
                          <a:srgbClr val="888B8D"/>
                        </a:solidFill>
                        <a:latin typeface="Calibri" panose="020F0502020204030204" pitchFamily="34" charset="0"/>
                        <a:cs typeface="Calibri" panose="020F0502020204030204" pitchFamily="34" charset="0"/>
                      </a:endParaRPr>
                    </a:p>
                  </a:txBody>
                  <a:tcPr marL="144000" marR="144000" marT="36000" marB="36000">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spcBef>
                          <a:spcPts val="200"/>
                        </a:spcBef>
                      </a:pPr>
                      <a:r>
                        <a:rPr lang="en-AU" sz="2200" dirty="0">
                          <a:solidFill>
                            <a:srgbClr val="888B8D"/>
                          </a:solidFill>
                          <a:latin typeface="Calibri" panose="020F0502020204030204" pitchFamily="34" charset="0"/>
                          <a:cs typeface="Calibri" panose="020F0502020204030204" pitchFamily="34" charset="0"/>
                        </a:rPr>
                        <a:t>Misconduct</a:t>
                      </a:r>
                    </a:p>
                    <a:p>
                      <a:pPr marL="0" indent="0">
                        <a:spcBef>
                          <a:spcPts val="200"/>
                        </a:spcBef>
                        <a:buNone/>
                      </a:pPr>
                      <a:r>
                        <a:rPr lang="en-AU" sz="2000" b="0" dirty="0">
                          <a:solidFill>
                            <a:srgbClr val="888B8D"/>
                          </a:solidFill>
                          <a:latin typeface="Calibri" panose="020F0502020204030204" pitchFamily="34" charset="0"/>
                          <a:cs typeface="Calibri" panose="020F0502020204030204" pitchFamily="34" charset="0"/>
                        </a:rPr>
                        <a:t>Performance Improvement and Incapacity now support leaders with minor misconduct  -  misconduct deemed appropriate to be managed at the site level</a:t>
                      </a:r>
                    </a:p>
                    <a:p>
                      <a:pPr marL="444500" lvl="1" indent="-261938" algn="l" defTabSz="914400" rtl="0" eaLnBrk="1" latinLnBrk="0" hangingPunct="1">
                        <a:spcBef>
                          <a:spcPts val="200"/>
                        </a:spcBef>
                        <a:buFont typeface="Wingdings" panose="05000000000000000000" pitchFamily="2" charset="2"/>
                        <a:buChar char="ü"/>
                        <a:tabLst/>
                      </a:pPr>
                      <a:r>
                        <a:rPr lang="en-AU" sz="2000" b="0" kern="1200" dirty="0">
                          <a:solidFill>
                            <a:srgbClr val="888B8D"/>
                          </a:solidFill>
                          <a:latin typeface="Calibri" panose="020F0502020204030204" pitchFamily="34" charset="0"/>
                          <a:ea typeface="+mn-ea"/>
                          <a:cs typeface="Calibri" panose="020F0502020204030204" pitchFamily="34" charset="0"/>
                        </a:rPr>
                        <a:t>Site based information gathering</a:t>
                      </a:r>
                    </a:p>
                    <a:p>
                      <a:pPr marL="444500" lvl="1" indent="-261938" algn="l" defTabSz="914400" rtl="0" eaLnBrk="1" latinLnBrk="0" hangingPunct="1">
                        <a:spcBef>
                          <a:spcPts val="200"/>
                        </a:spcBef>
                        <a:buFont typeface="Wingdings" panose="05000000000000000000" pitchFamily="2" charset="2"/>
                        <a:buChar char="ü"/>
                        <a:tabLst/>
                      </a:pPr>
                      <a:r>
                        <a:rPr lang="en-AU" sz="2000" b="0" kern="1200" dirty="0">
                          <a:solidFill>
                            <a:srgbClr val="888B8D"/>
                          </a:solidFill>
                          <a:latin typeface="Calibri" panose="020F0502020204030204" pitchFamily="34" charset="0"/>
                          <a:ea typeface="+mn-ea"/>
                          <a:cs typeface="Calibri" panose="020F0502020204030204" pitchFamily="34" charset="0"/>
                        </a:rPr>
                        <a:t> Opportunity to respond</a:t>
                      </a:r>
                    </a:p>
                    <a:p>
                      <a:pPr marL="444500" lvl="1" indent="-261938" algn="l" defTabSz="914400" rtl="0" eaLnBrk="1" latinLnBrk="0" hangingPunct="1">
                        <a:spcBef>
                          <a:spcPts val="200"/>
                        </a:spcBef>
                        <a:buFont typeface="Wingdings" panose="05000000000000000000" pitchFamily="2" charset="2"/>
                        <a:buChar char="ü"/>
                        <a:tabLst/>
                      </a:pPr>
                      <a:r>
                        <a:rPr lang="en-AU" sz="2000" b="0" kern="1200" dirty="0">
                          <a:solidFill>
                            <a:srgbClr val="888B8D"/>
                          </a:solidFill>
                          <a:latin typeface="Calibri" panose="020F0502020204030204" pitchFamily="34" charset="0"/>
                          <a:ea typeface="+mn-ea"/>
                          <a:cs typeface="Calibri" panose="020F0502020204030204" pitchFamily="34" charset="0"/>
                        </a:rPr>
                        <a:t>Assess the information and formulate a view </a:t>
                      </a:r>
                    </a:p>
                    <a:p>
                      <a:pPr marL="444500" lvl="1" indent="-261938" algn="l" defTabSz="914400" rtl="0" eaLnBrk="1" latinLnBrk="0" hangingPunct="1">
                        <a:spcBef>
                          <a:spcPts val="200"/>
                        </a:spcBef>
                        <a:buFont typeface="Wingdings" panose="05000000000000000000" pitchFamily="2" charset="2"/>
                        <a:buChar char="ü"/>
                        <a:tabLst/>
                      </a:pPr>
                      <a:r>
                        <a:rPr lang="en-AU" sz="2000" b="0" kern="1200" dirty="0">
                          <a:solidFill>
                            <a:srgbClr val="888B8D"/>
                          </a:solidFill>
                          <a:latin typeface="Calibri" panose="020F0502020204030204" pitchFamily="34" charset="0"/>
                          <a:ea typeface="+mn-ea"/>
                          <a:cs typeface="Calibri" panose="020F0502020204030204" pitchFamily="34" charset="0"/>
                        </a:rPr>
                        <a:t>Letters of reminder / direction / caution </a:t>
                      </a:r>
                    </a:p>
                    <a:p>
                      <a:pPr>
                        <a:spcBef>
                          <a:spcPts val="200"/>
                        </a:spcBef>
                      </a:pPr>
                      <a:endParaRPr lang="en-AU" dirty="0">
                        <a:solidFill>
                          <a:srgbClr val="888B8D"/>
                        </a:solidFill>
                        <a:latin typeface="Calibri" panose="020F0502020204030204" pitchFamily="34" charset="0"/>
                        <a:cs typeface="Calibri" panose="020F0502020204030204" pitchFamily="34" charset="0"/>
                      </a:endParaRPr>
                    </a:p>
                  </a:txBody>
                  <a:tcPr marL="144000" marR="144000" marT="36000" marB="36000">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55323750"/>
                  </a:ext>
                </a:extLst>
              </a:tr>
            </a:tbl>
          </a:graphicData>
        </a:graphic>
      </p:graphicFrame>
    </p:spTree>
    <p:extLst>
      <p:ext uri="{BB962C8B-B14F-4D97-AF65-F5344CB8AC3E}">
        <p14:creationId xmlns:p14="http://schemas.microsoft.com/office/powerpoint/2010/main" val="1904507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2BF7F-A00F-4B61-8AEB-7823C5766432}"/>
              </a:ext>
            </a:extLst>
          </p:cNvPr>
          <p:cNvSpPr>
            <a:spLocks noGrp="1"/>
          </p:cNvSpPr>
          <p:nvPr>
            <p:ph type="title"/>
          </p:nvPr>
        </p:nvSpPr>
        <p:spPr>
          <a:xfrm>
            <a:off x="839788" y="365125"/>
            <a:ext cx="10515600" cy="900000"/>
          </a:xfrm>
        </p:spPr>
        <p:txBody>
          <a:bodyPr/>
          <a:lstStyle/>
          <a:p>
            <a:r>
              <a:rPr lang="en-AU" dirty="0"/>
              <a:t>IMD vs local management</a:t>
            </a:r>
          </a:p>
        </p:txBody>
      </p:sp>
      <p:sp>
        <p:nvSpPr>
          <p:cNvPr id="4" name="Content Placeholder 3">
            <a:extLst>
              <a:ext uri="{FF2B5EF4-FFF2-40B4-BE49-F238E27FC236}">
                <a16:creationId xmlns:a16="http://schemas.microsoft.com/office/drawing/2014/main" id="{D5C859A1-359B-4270-8917-0FE81919B1B2}"/>
              </a:ext>
            </a:extLst>
          </p:cNvPr>
          <p:cNvSpPr>
            <a:spLocks noGrp="1"/>
          </p:cNvSpPr>
          <p:nvPr>
            <p:ph sz="half" idx="2"/>
          </p:nvPr>
        </p:nvSpPr>
        <p:spPr>
          <a:xfrm>
            <a:off x="839788" y="1654629"/>
            <a:ext cx="10515600" cy="4535035"/>
          </a:xfrm>
        </p:spPr>
        <p:txBody>
          <a:bodyPr>
            <a:normAutofit/>
          </a:bodyPr>
          <a:lstStyle/>
          <a:p>
            <a:pPr marL="0" indent="0">
              <a:lnSpc>
                <a:spcPct val="150000"/>
              </a:lnSpc>
              <a:buNone/>
            </a:pPr>
            <a:r>
              <a:rPr lang="en-AU" sz="4000" dirty="0">
                <a:latin typeface="Calibri" panose="020F0502020204030204" pitchFamily="34" charset="0"/>
                <a:cs typeface="Calibri" panose="020F0502020204030204" pitchFamily="34" charset="0"/>
              </a:rPr>
              <a:t>Lets talk responding to misconduct as a single incident…locally managed</a:t>
            </a:r>
          </a:p>
          <a:p>
            <a:pPr marL="0" indent="0">
              <a:buNone/>
            </a:pPr>
            <a:endParaRPr lang="en-AU" sz="4400" dirty="0"/>
          </a:p>
          <a:p>
            <a:pPr marL="0" indent="0">
              <a:buNone/>
            </a:pPr>
            <a:endParaRPr lang="en-AU" sz="4400" dirty="0"/>
          </a:p>
        </p:txBody>
      </p:sp>
    </p:spTree>
    <p:extLst>
      <p:ext uri="{BB962C8B-B14F-4D97-AF65-F5344CB8AC3E}">
        <p14:creationId xmlns:p14="http://schemas.microsoft.com/office/powerpoint/2010/main" val="4195432766"/>
      </p:ext>
    </p:extLst>
  </p:cSld>
  <p:clrMapOvr>
    <a:masterClrMapping/>
  </p:clrMapOvr>
</p:sld>
</file>

<file path=ppt/theme/theme1.xml><?xml version="1.0" encoding="utf-8"?>
<a:theme xmlns:a="http://schemas.openxmlformats.org/drawingml/2006/main" name="Office Theme">
  <a:themeElements>
    <a:clrScheme name="Dept for EDU">
      <a:dk1>
        <a:sysClr val="windowText" lastClr="000000"/>
      </a:dk1>
      <a:lt1>
        <a:sysClr val="window" lastClr="FFFFFF"/>
      </a:lt1>
      <a:dk2>
        <a:srgbClr val="44546A"/>
      </a:dk2>
      <a:lt2>
        <a:srgbClr val="E7E6E6"/>
      </a:lt2>
      <a:accent1>
        <a:srgbClr val="002855"/>
      </a:accent1>
      <a:accent2>
        <a:srgbClr val="339999"/>
      </a:accent2>
      <a:accent3>
        <a:srgbClr val="ADCB00"/>
      </a:accent3>
      <a:accent4>
        <a:srgbClr val="9BCBEB"/>
      </a:accent4>
      <a:accent5>
        <a:srgbClr val="DADADA"/>
      </a:accent5>
      <a:accent6>
        <a:srgbClr val="EFEFEF"/>
      </a:accent6>
      <a:hlink>
        <a:srgbClr val="FFFFFF"/>
      </a:hlink>
      <a:folHlink>
        <a:srgbClr val="70AD47"/>
      </a:folHlink>
    </a:clrScheme>
    <a:fontScheme name="Dept for EDU">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artment for education_standard ppt template_2020_17122019" id="{17B31C02-8678-476A-9F82-AAD839B48E4E}" vid="{20C7E91B-D95C-42A3-B80C-7FE4D81A99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29DCA69B577A4E9AE7B7E7CFAE14C0" ma:contentTypeVersion="10" ma:contentTypeDescription="Create a new document." ma:contentTypeScope="" ma:versionID="c28c94a5f65fe7054c88abcb29f82e7b">
  <xsd:schema xmlns:xsd="http://www.w3.org/2001/XMLSchema" xmlns:xs="http://www.w3.org/2001/XMLSchema" xmlns:p="http://schemas.microsoft.com/office/2006/metadata/properties" xmlns:ns2="38cb55ff-dff4-4cf4-8514-9093801798a4" targetNamespace="http://schemas.microsoft.com/office/2006/metadata/properties" ma:root="true" ma:fieldsID="83153a01f6dac8d4bf2f206c55d0ebf0" ns2:_="">
    <xsd:import namespace="38cb55ff-dff4-4cf4-8514-9093801798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cb55ff-dff4-4cf4-8514-9093801798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AB7C80-AFE4-4284-BCE7-1D8EEF285D5E}"/>
</file>

<file path=customXml/itemProps2.xml><?xml version="1.0" encoding="utf-8"?>
<ds:datastoreItem xmlns:ds="http://schemas.openxmlformats.org/officeDocument/2006/customXml" ds:itemID="{9A1B37E8-9BF6-4856-924C-1F04C5102C10}"/>
</file>

<file path=customXml/itemProps3.xml><?xml version="1.0" encoding="utf-8"?>
<ds:datastoreItem xmlns:ds="http://schemas.openxmlformats.org/officeDocument/2006/customXml" ds:itemID="{89EFB318-1E3D-4055-ACAE-A54C7DF3CB92}"/>
</file>

<file path=docProps/app.xml><?xml version="1.0" encoding="utf-8"?>
<Properties xmlns="http://schemas.openxmlformats.org/officeDocument/2006/extended-properties" xmlns:vt="http://schemas.openxmlformats.org/officeDocument/2006/docPropsVTypes">
  <Template>Office Theme</Template>
  <TotalTime>1670</TotalTime>
  <Words>2147</Words>
  <Application>Microsoft Office PowerPoint</Application>
  <PresentationFormat>Widescreen</PresentationFormat>
  <Paragraphs>213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Symbol</vt:lpstr>
      <vt:lpstr>Wingdings</vt:lpstr>
      <vt:lpstr>Office Theme</vt:lpstr>
      <vt:lpstr>Misconduct as Unsatisfactory Performance: what leaders need to know</vt:lpstr>
      <vt:lpstr>Acknowledgement of Country</vt:lpstr>
      <vt:lpstr>In the next hour….</vt:lpstr>
      <vt:lpstr>Before we start…..</vt:lpstr>
      <vt:lpstr>PowerPoint Presentation</vt:lpstr>
      <vt:lpstr>Misconduct or unsatisfactory performance?</vt:lpstr>
      <vt:lpstr>Examples</vt:lpstr>
      <vt:lpstr>What is the process?</vt:lpstr>
      <vt:lpstr>IMD vs local management</vt:lpstr>
      <vt:lpstr>Managing and responding to misconduct</vt:lpstr>
      <vt:lpstr>Responding to misconduct - assessment</vt:lpstr>
      <vt:lpstr>Addressing the misconduct…</vt:lpstr>
      <vt:lpstr>Site managed outcomes</vt:lpstr>
      <vt:lpstr>Site managed outcomes</vt:lpstr>
      <vt:lpstr>Remember…</vt:lpstr>
      <vt:lpstr>Recap:</vt:lpstr>
      <vt:lpstr>Table Discussion</vt:lpstr>
      <vt:lpstr>Misconduct v. USP</vt:lpstr>
      <vt:lpstr>Local Management</vt:lpstr>
      <vt:lpstr>Local Management</vt:lpstr>
      <vt:lpstr>Escalation to a disciplinary sanction</vt:lpstr>
      <vt:lpstr>Take away…</vt:lpstr>
      <vt:lpstr>Take away…</vt:lpstr>
      <vt:lpstr>Thanks for having us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Communications</dc:creator>
  <cp:lastModifiedBy>Shannon James</cp:lastModifiedBy>
  <cp:revision>123</cp:revision>
  <dcterms:created xsi:type="dcterms:W3CDTF">2020-10-14T23:03:02Z</dcterms:created>
  <dcterms:modified xsi:type="dcterms:W3CDTF">2021-05-20T01:46:32Z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0x010100B029DCA69B577A4E9AE7B7E7CFAE14C0</vt:lpwstr>
  </property>
</Properties>
</file>